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57" r:id="rId3"/>
    <p:sldId id="284" r:id="rId4"/>
    <p:sldId id="303" r:id="rId5"/>
    <p:sldId id="285" r:id="rId6"/>
    <p:sldId id="287" r:id="rId7"/>
    <p:sldId id="288" r:id="rId8"/>
    <p:sldId id="292" r:id="rId9"/>
    <p:sldId id="290" r:id="rId10"/>
    <p:sldId id="291" r:id="rId11"/>
    <p:sldId id="293" r:id="rId12"/>
    <p:sldId id="294" r:id="rId13"/>
    <p:sldId id="295" r:id="rId14"/>
    <p:sldId id="296" r:id="rId15"/>
    <p:sldId id="297" r:id="rId16"/>
    <p:sldId id="298" r:id="rId17"/>
    <p:sldId id="299" r:id="rId18"/>
    <p:sldId id="300" r:id="rId19"/>
    <p:sldId id="301" r:id="rId20"/>
    <p:sldId id="302" r:id="rId21"/>
    <p:sldId id="273" r:id="rId22"/>
  </p:sldIdLst>
  <p:sldSz cx="9144000" cy="5143500" type="screen16x9"/>
  <p:notesSz cx="6858000" cy="9144000"/>
  <p:embeddedFontLst>
    <p:embeddedFont>
      <p:font typeface="等线" panose="02010600030101010101" pitchFamily="2" charset="-122"/>
      <p:regular r:id="rId24"/>
      <p:bold r:id="rId25"/>
    </p:embeddedFont>
    <p:embeddedFont>
      <p:font typeface="Cambria Math" panose="02040503050406030204" pitchFamily="18" charset="0"/>
      <p:regular r:id="rId26"/>
    </p:embeddedFont>
    <p:embeddedFont>
      <p:font typeface="Open Sans Light" panose="020B030603050402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813" autoAdjust="0"/>
  </p:normalViewPr>
  <p:slideViewPr>
    <p:cSldViewPr snapToGrid="0">
      <p:cViewPr varScale="1">
        <p:scale>
          <a:sx n="99" d="100"/>
          <a:sy n="99" d="100"/>
        </p:scale>
        <p:origin x="199" y="3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8" Type="http://schemas.openxmlformats.org/officeDocument/2006/relationships/slide" Target="slides/slide7.xml"/></Relationships>
</file>

<file path=ppt/media/image1.pn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2220e9488e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2220e9488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We present our work on gradient-less federated gradient boosting trees with learnable learning rates.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lvl="0" indent="0" algn="l" rtl="0">
              <a:spcBef>
                <a:spcPts val="0"/>
              </a:spcBef>
              <a:spcAft>
                <a:spcPts val="0"/>
              </a:spcAft>
              <a:buNone/>
            </a:pPr>
            <a:endParaRPr sz="1600"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Consequently, we identify two key problems raised by this vanilla approach.</a:t>
            </a:r>
          </a:p>
          <a:p>
            <a:pPr marL="0" lvl="0" indent="0" algn="l" rtl="0">
              <a:spcBef>
                <a:spcPts val="0"/>
              </a:spcBef>
              <a:spcAft>
                <a:spcPts val="0"/>
              </a:spcAft>
              <a:buNone/>
            </a:pPr>
            <a:endParaRPr lang="en-US" altLang="zh-CN" dirty="0"/>
          </a:p>
          <a:p>
            <a:pPr marL="0" lvl="0" indent="0" algn="l" rtl="0">
              <a:spcBef>
                <a:spcPts val="0"/>
              </a:spcBef>
              <a:spcAft>
                <a:spcPts val="0"/>
              </a:spcAft>
              <a:buNone/>
            </a:pPr>
            <a:r>
              <a:rPr lang="en-US" altLang="zh-CN" dirty="0"/>
              <a:t>The first is per-node level communication frequency. The server needs to communicate with all clients at every splitting point. We denote the depth of each tree as L and the number of trees in the tree ensemble as M. The number of nodes in the tree ensemble can scale up to M × 2L, and so is the number of communication rounds. As a trained </a:t>
            </a:r>
            <a:r>
              <a:rPr lang="en-US" altLang="zh-CN" dirty="0" err="1"/>
              <a:t>XGBoost</a:t>
            </a:r>
            <a:r>
              <a:rPr lang="en-US" altLang="zh-CN" dirty="0"/>
              <a:t> model is common to have a depth of 8 and 500 trees, the number of communication rounds can reach 100 thousands. Moreover, in a real application of federated </a:t>
            </a:r>
            <a:r>
              <a:rPr lang="en-US" altLang="zh-CN" dirty="0" err="1"/>
              <a:t>XGBoost</a:t>
            </a:r>
            <a:r>
              <a:rPr lang="en-US" altLang="zh-CN" dirty="0"/>
              <a:t>, it is possible for the server to conduct more than one round of communication per node and carry out extra cryptographic calculations. Thus, the high communication overhead makes it difficult to deploy horizontal federated </a:t>
            </a:r>
            <a:r>
              <a:rPr lang="en-US" altLang="zh-CN" dirty="0" err="1"/>
              <a:t>XGBoost</a:t>
            </a:r>
            <a:r>
              <a:rPr lang="en-US" altLang="zh-CN" dirty="0"/>
              <a:t> for practical uses.</a:t>
            </a:r>
          </a:p>
          <a:p>
            <a:pPr marL="0" lvl="0" indent="0" algn="l" rtl="0">
              <a:spcBef>
                <a:spcPts val="0"/>
              </a:spcBef>
              <a:spcAft>
                <a:spcPts val="0"/>
              </a:spcAft>
              <a:buNone/>
            </a:pPr>
            <a:endParaRPr lang="en-US" altLang="zh-CN" dirty="0"/>
          </a:p>
          <a:p>
            <a:pPr marL="0" lvl="0" indent="0" algn="l" rtl="0">
              <a:spcBef>
                <a:spcPts val="0"/>
              </a:spcBef>
              <a:spcAft>
                <a:spcPts val="0"/>
              </a:spcAft>
              <a:buNone/>
            </a:pPr>
            <a:r>
              <a:rPr lang="en-US" altLang="zh-CN" dirty="0"/>
              <a:t>The second is serious privacy concerns. The sharing of gradients is proved to be dangerous in the previous works. As the training data can be reconstructed using gradients, such sharing needs to be protected.</a:t>
            </a:r>
          </a:p>
          <a:p>
            <a:pPr marL="0" lvl="0" indent="0" algn="l" rtl="0">
              <a:spcBef>
                <a:spcPts val="0"/>
              </a:spcBef>
              <a:spcAft>
                <a:spcPts val="0"/>
              </a:spcAft>
              <a:buNone/>
            </a:pPr>
            <a:endParaRPr lang="zh-CN" altLang="en-US" dirty="0"/>
          </a:p>
        </p:txBody>
      </p:sp>
    </p:spTree>
    <p:extLst>
      <p:ext uri="{BB962C8B-B14F-4D97-AF65-F5344CB8AC3E}">
        <p14:creationId xmlns:p14="http://schemas.microsoft.com/office/powerpoint/2010/main" val="31183957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this work, we ask the fundamental question: if it is possible not to rely on the sharing of gradients and hessians to construct a federated </a:t>
            </a:r>
            <a:r>
              <a:rPr lang="en-US" dirty="0" err="1"/>
              <a:t>XGBoost</a:t>
            </a:r>
            <a:r>
              <a:rPr lang="en-US" dirty="0"/>
              <a:t>? In this way, we can simultaneously boost privacy and disentangle the per-node level communication frequency. We find it to be possible by formulating two important insights. The first one is as the local datasets of clients can be heterogeneous in the horizontal setting, using a fixed learning rate for each tree may be too weak since each tree can make different amounts of mistakes on unseen data with distribution shifts.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Consider this example. We have an </a:t>
            </a:r>
            <a:r>
              <a:rPr lang="en-US" dirty="0" err="1"/>
              <a:t>XGBoost</a:t>
            </a:r>
            <a:r>
              <a:rPr lang="en-US" dirty="0"/>
              <a:t> model </a:t>
            </a:r>
            <a:r>
              <a:rPr lang="en-US" dirty="0" err="1"/>
              <a:t>withx</a:t>
            </a:r>
            <a:r>
              <a:rPr lang="en-US" dirty="0"/>
              <a:t> M trees. The </a:t>
            </a:r>
            <a:r>
              <a:rPr lang="en-US" dirty="0" err="1"/>
              <a:t>XGBoost</a:t>
            </a:r>
            <a:r>
              <a:rPr lang="en-US" dirty="0"/>
              <a:t> model is trained on the dataset for a regression task. We send this </a:t>
            </a:r>
            <a:r>
              <a:rPr lang="en-US" dirty="0" err="1"/>
              <a:t>XGBoost</a:t>
            </a:r>
            <a:r>
              <a:rPr lang="en-US" dirty="0"/>
              <a:t> model to two other clients and evaluate on their respective local datasets.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observe the prediction outcomes of the first three trees in the </a:t>
            </a:r>
            <a:r>
              <a:rPr lang="en-US" dirty="0" err="1"/>
              <a:t>XGBoost</a:t>
            </a:r>
            <a:r>
              <a:rPr lang="en-US" dirty="0"/>
              <a:t> tree ensemble on two data samples </a:t>
            </a:r>
            <a:r>
              <a:rPr lang="en-US" dirty="0" err="1"/>
              <a:t>xa</a:t>
            </a:r>
            <a:r>
              <a:rPr lang="en-US" dirty="0"/>
              <a:t> and </a:t>
            </a:r>
            <a:r>
              <a:rPr lang="en-US" dirty="0" err="1"/>
              <a:t>xb</a:t>
            </a:r>
            <a:r>
              <a:rPr lang="en-US" dirty="0"/>
              <a:t>. Their ground truths are equal and both are 100. Since local datasets belonged to the two clients are </a:t>
            </a:r>
            <a:r>
              <a:rPr lang="en-US" dirty="0" err="1"/>
              <a:t>hetergenoues</a:t>
            </a:r>
            <a:r>
              <a:rPr lang="en-US" dirty="0"/>
              <a:t>, the trees perform differently across data samples. For the first tree f_1, it gives a good initial prediction for </a:t>
            </a:r>
            <a:r>
              <a:rPr lang="en-US" dirty="0" err="1"/>
              <a:t>x_b</a:t>
            </a:r>
            <a:r>
              <a:rPr lang="en-US" dirty="0"/>
              <a:t> but not for </a:t>
            </a:r>
            <a:r>
              <a:rPr lang="en-US" dirty="0" err="1"/>
              <a:t>x_a</a:t>
            </a:r>
            <a:r>
              <a:rPr lang="en-US" dirty="0"/>
              <a:t>. The second and third trees f_2 and f_3, on the contrary, sufficiently correct the residuals made by the first tree f_1 for </a:t>
            </a:r>
            <a:r>
              <a:rPr lang="en-US" dirty="0" err="1"/>
              <a:t>x_a</a:t>
            </a:r>
            <a:r>
              <a:rPr lang="en-US" dirty="0"/>
              <a:t> but not for </a:t>
            </a:r>
            <a:r>
              <a:rPr lang="en-US" dirty="0" err="1"/>
              <a:t>x_b</a:t>
            </a:r>
            <a:r>
              <a:rPr lang="en-US" dirty="0"/>
              <a:t>. In this case, a fixed learning rate may be too weak because ideally, we want a higher learning rate for f_2 and f_3 on </a:t>
            </a:r>
            <a:r>
              <a:rPr lang="en-US" dirty="0" err="1"/>
              <a:t>x_a</a:t>
            </a:r>
            <a:r>
              <a:rPr lang="en-US" dirty="0"/>
              <a:t> but a lower learning rate for f_2 and f_3 on </a:t>
            </a:r>
            <a:r>
              <a:rPr lang="en-US" dirty="0" err="1"/>
              <a:t>x_b</a:t>
            </a:r>
            <a:r>
              <a:rPr lang="en-US" dirty="0"/>
              <a: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858107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second insight is data heterogeneity causes the trained </a:t>
            </a:r>
            <a:r>
              <a:rPr lang="en-US" dirty="0" err="1"/>
              <a:t>XGBoost</a:t>
            </a:r>
            <a:r>
              <a:rPr lang="en-US" dirty="0"/>
              <a:t> models on different clients' local datasets to converge to local optima that are far from each other. Consequently, given an unseen data sample, these </a:t>
            </a:r>
            <a:r>
              <a:rPr lang="en-US" dirty="0" err="1"/>
              <a:t>XGBoost</a:t>
            </a:r>
            <a:r>
              <a:rPr lang="en-US" dirty="0"/>
              <a:t> tree ensembles output different prediction results. However, among all tree ensembles, some can give more accurate predictions because the unseen data sample may be closer to the underlying distribution of their trained datasets. Thus, applying a weighted sum on the diverse prediction results given by all </a:t>
            </a:r>
            <a:r>
              <a:rPr lang="en-US" dirty="0" err="1"/>
              <a:t>XGBoost</a:t>
            </a:r>
            <a:r>
              <a:rPr lang="en-US" dirty="0"/>
              <a:t> tree ensembles can lead to a more accurate final prediction value, helping us to move towards the global optima.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It is important to point out that the approach of utilizing weighted sum to converge to the global optima is proved to be effective in the previous literature such as </a:t>
            </a:r>
            <a:r>
              <a:rPr lang="en-US" dirty="0" err="1"/>
              <a:t>FedAvg</a:t>
            </a:r>
            <a:r>
              <a:rPr lang="en-US" dirty="0"/>
              <a:t> and </a:t>
            </a:r>
            <a:r>
              <a:rPr lang="en-US" dirty="0" err="1"/>
              <a:t>FedProx</a:t>
            </a:r>
            <a:r>
              <a:rPr lang="en-US" dirty="0"/>
              <a:t>, and they have given theoretical convergence guarantees for this method.</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9132042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to facilitate our insights, the final prediction result given an arbitrary data sample with feature dimension D is calculated by the weighted sum of all trees from all clients as shown in this figure. Each vertical tree chain is the tree ensemble built by one client, where W is the learning rate assigned to each tree and </a:t>
            </a:r>
            <a:r>
              <a:rPr lang="en-US" dirty="0" err="1"/>
              <a:t>Z_k</a:t>
            </a:r>
            <a:r>
              <a:rPr lang="en-US" dirty="0"/>
              <a:t> is the weight applied to the prediction result calculated by client k’s tree ensemble.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refer to this system as the aggregated tree ensembles, but one question is how to make the W and Z learnable during the training process.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02123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find we can make it possible by transforming the aggregated tree ensembles to a one-layer 1D convolutional neural network. In the first 1D convolution layer, the inputs are the prediction outcome of all trees.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small-sized CNN is interpretable. The kernel size and stride of the 1D convolution are equal to the number of trees in each client's tree ensemble. Thus, each channel of the 1D convolution is the learnable learning rates for the tree ensemble of a specific client, and the number of convolution channels can be understood as the number of learning rate strategies that can be applied. The classification head, which is the fully connected layer, contains the weighting factors Z to balance the prediction outcomes of each client's tree ensemble and calculate the final prediction result.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485337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is our full pipeline.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Each client first trains its local </a:t>
            </a:r>
            <a:r>
              <a:rPr lang="en-US" dirty="0" err="1"/>
              <a:t>XGBoost</a:t>
            </a:r>
            <a:r>
              <a:rPr lang="en-US" dirty="0"/>
              <a:t> tree ensemble. The server then conducts tree ensemble aggregation and CNN initialization. After receiving the aggregated tree ensemble, all clients calculate the prediction outcomes given the aggregated tree ensemble on their local data samples. The calculated prediction outcomes are inputs of the CNN. It is worth noticing that the clients only build </a:t>
            </a:r>
            <a:r>
              <a:rPr lang="en-US" dirty="0" err="1"/>
              <a:t>XGBoost</a:t>
            </a:r>
            <a:r>
              <a:rPr lang="en-US" dirty="0"/>
              <a:t> models at round 1, and the aggregated tree ensemble is fixed after round 1. For the federated training of the one-layer 1D CNN, the protocol follows the standard FL algorithm, and we use </a:t>
            </a:r>
            <a:r>
              <a:rPr lang="en-US" dirty="0" err="1"/>
              <a:t>FedAvg</a:t>
            </a: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trained global federated </a:t>
            </a:r>
            <a:r>
              <a:rPr lang="en-US" dirty="0" err="1"/>
              <a:t>XGBoost</a:t>
            </a:r>
            <a:r>
              <a:rPr lang="en-US" dirty="0"/>
              <a:t> model consists of all clients' locally trained </a:t>
            </a:r>
            <a:r>
              <a:rPr lang="en-US" dirty="0" err="1"/>
              <a:t>XGBoost</a:t>
            </a:r>
            <a:r>
              <a:rPr lang="en-US" dirty="0"/>
              <a:t> tree ensembles and the globally trained one-layer 1D CNN.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6050048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name our framework </a:t>
            </a:r>
            <a:r>
              <a:rPr lang="en-US" dirty="0" err="1"/>
              <a:t>FedXGBllr</a:t>
            </a:r>
            <a:r>
              <a:rPr lang="en-US" dirty="0"/>
              <a:t>, a federated </a:t>
            </a:r>
            <a:r>
              <a:rPr lang="en-US" dirty="0" err="1"/>
              <a:t>XGBoost</a:t>
            </a:r>
            <a:r>
              <a:rPr lang="en-US" dirty="0"/>
              <a:t> with learnable learning rates.</a:t>
            </a:r>
            <a:endParaRPr dirty="0"/>
          </a:p>
        </p:txBody>
      </p:sp>
    </p:spTree>
    <p:extLst>
      <p:ext uri="{BB962C8B-B14F-4D97-AF65-F5344CB8AC3E}">
        <p14:creationId xmlns:p14="http://schemas.microsoft.com/office/powerpoint/2010/main" val="23870274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FedXGBllr</a:t>
            </a:r>
            <a:r>
              <a:rPr lang="en-US" dirty="0"/>
              <a:t> brings two important advantages compared to the previous methods.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first one is privacy protection; the clients only need to send the constructed tree ensemble to the server. The sharing of gradients and hessians, which may leak sensitive information, is not required.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second is significantly lower communication overhead. The number of communication rounds of </a:t>
            </a:r>
            <a:r>
              <a:rPr lang="en-US" dirty="0" err="1"/>
              <a:t>FedXGBllr</a:t>
            </a:r>
            <a:r>
              <a:rPr lang="en-US" dirty="0"/>
              <a:t> is independent of any hyperparameter related to the trained </a:t>
            </a:r>
            <a:r>
              <a:rPr lang="en-US" dirty="0" err="1"/>
              <a:t>XGBoost</a:t>
            </a:r>
            <a:r>
              <a:rPr lang="en-US" dirty="0"/>
              <a:t> and the dataset size. In practice, we find 10 communication rounds to be sufficient for the global federated </a:t>
            </a:r>
            <a:r>
              <a:rPr lang="en-US" dirty="0" err="1"/>
              <a:t>XGBoost</a:t>
            </a:r>
            <a:r>
              <a:rPr lang="en-US" dirty="0"/>
              <a:t> model to reach performance comparable to the state-of-the-art method.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669325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For experiments, we benchmark our method against one of the state-of-the-art works on horizontal federated </a:t>
            </a:r>
            <a:r>
              <a:rPr lang="en-US" dirty="0" err="1"/>
              <a:t>XGBoost</a:t>
            </a:r>
            <a:r>
              <a:rPr lang="en-US" dirty="0"/>
              <a:t>, </a:t>
            </a:r>
            <a:r>
              <a:rPr lang="en-US" dirty="0" err="1"/>
              <a:t>SimFL</a:t>
            </a:r>
            <a:r>
              <a:rPr lang="en-US" dirty="0"/>
              <a:t>, which adopts locality-sensitive hashing in the context of federated learning. We also use the centralized </a:t>
            </a:r>
            <a:r>
              <a:rPr lang="en-US" dirty="0" err="1"/>
              <a:t>XGBoost</a:t>
            </a:r>
            <a:r>
              <a:rPr lang="en-US" dirty="0"/>
              <a:t> trained on the whole dataset as baseline.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evaluate our method on six tabular datasets for classification and four tabular datasets for regression. All datasets have different characteristics and sizes.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383225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table demonstrates the quantitative results of our method. The number of communication rounds is set to 10. From the results, our approach outperforms or reaches comparable accuracy to </a:t>
            </a:r>
            <a:r>
              <a:rPr lang="en-US" dirty="0" err="1"/>
              <a:t>SimFL</a:t>
            </a:r>
            <a:r>
              <a:rPr lang="en-US" dirty="0"/>
              <a:t> and the centralized baselines on all six classification datasets with 2 clients. For the regression datasets, our approach achieves comparable or slightly higher MSE compared to the centralized baseline.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For both classification and regression datasets, our method performs better on larger datasets. We hypothesize this is due to the generalization capability of CNN scaling up with the volume of data. Additionally, as the number of clients increases from 2 to 5 and 10, the performance slightly decreases. We think it is reasonable because federated learning is harder with more clients.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5090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Federated learning enables the training of a global model using decentralized datasets in a privacy-preserving manner. Existing FL research mainly focuses on neural networks. The efforts of developing FL algorithms to support other machine learning models, on the other hand, remain under-explored.</a:t>
            </a:r>
          </a:p>
          <a:p>
            <a:pPr marL="0" lvl="0" indent="0" algn="l" rtl="0">
              <a:spcBef>
                <a:spcPts val="0"/>
              </a:spcBef>
              <a:spcAft>
                <a:spcPts val="0"/>
              </a:spcAft>
              <a:buNone/>
            </a:pPr>
            <a:endParaRPr lang="en-US" altLang="zh-CN" dirty="0"/>
          </a:p>
          <a:p>
            <a:pPr marL="0" lvl="0" indent="0" algn="l" rtl="0">
              <a:spcBef>
                <a:spcPts val="0"/>
              </a:spcBef>
              <a:spcAft>
                <a:spcPts val="0"/>
              </a:spcAft>
              <a:buNone/>
            </a:pPr>
            <a:r>
              <a:rPr lang="en-US" altLang="zh-CN" dirty="0" err="1"/>
              <a:t>XGBoost</a:t>
            </a:r>
            <a:r>
              <a:rPr lang="en-US" altLang="zh-CN" dirty="0"/>
              <a:t> is a powerful and interpretable gradient-boosted decision tree. In most of the cases, </a:t>
            </a:r>
            <a:r>
              <a:rPr lang="en-US" altLang="zh-CN" dirty="0" err="1"/>
              <a:t>XGBoost</a:t>
            </a:r>
            <a:r>
              <a:rPr lang="en-US" altLang="zh-CN" dirty="0"/>
              <a:t> outperforms deep learning methods for tabular data on medium-sized datasets under 10 thousand training examples. In the context of cross-silo federated learning, there is a growing need to deploy federated </a:t>
            </a:r>
            <a:r>
              <a:rPr lang="en-US" altLang="zh-CN" dirty="0" err="1"/>
              <a:t>XGBoost</a:t>
            </a:r>
            <a:r>
              <a:rPr lang="en-US" altLang="zh-CN" dirty="0"/>
              <a:t> on tasks such as survival analysis and financial fraud detection.</a:t>
            </a:r>
          </a:p>
          <a:p>
            <a:pPr marL="0" lvl="0" indent="0" algn="l" rtl="0">
              <a:spcBef>
                <a:spcPts val="0"/>
              </a:spcBef>
              <a:spcAft>
                <a:spcPts val="0"/>
              </a:spcAft>
              <a:buNone/>
            </a:pPr>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also carry out two ablation studies. In the left table, we compare the total communication overhead to build a global federated </a:t>
            </a:r>
            <a:r>
              <a:rPr lang="en-US" dirty="0" err="1"/>
              <a:t>XGBoost</a:t>
            </a:r>
            <a:r>
              <a:rPr lang="en-US" dirty="0"/>
              <a:t> model of our approach to our baseline, </a:t>
            </a:r>
            <a:r>
              <a:rPr lang="en-US" dirty="0" err="1"/>
              <a:t>SimFL</a:t>
            </a:r>
            <a:r>
              <a:rPr lang="en-US" dirty="0"/>
              <a:t>. Because the communication overhead of our method is independent of the dataset size, we can see our communication overhead is significantly lower especially as the dataset size scales up. We save the communication cost by a factor ranging from 25 to 700.</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the right table, we want to know if the interpretability of our one-layer 1D CNN couples with the high performance? We change the first 1D convolution layer with kernel size and stride equal to the number of trees in each client tree ensemble with: standard convolution with kernel size 3, stride 1, and fully connected layer with dimension 256, and remove the flattened layer.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From the results, our one-layer 1D CNN reaches the best performance on all datasets although it has the smallest number of parameters and total size. This suggests the effectiveness and interpretability of our CNN model. We find that for all datasets, the performance gap between our interpretable CNN and 2-layer fully connected neural network is much larger than the gap between our interpretable CNN and CNN with standard kernel size and stride. Also, the gap exaggerates as the dataset size increases. We argue that in addition to our previous reasoning, it is because CNN can leverage the temporal information across the tree ensembles built by the clients, and our interpretable CNN has the right amount of temporal resolution by setting kernel size and stride equal to the number of trees in the clients’ tree ensemble.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208217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2a44972dc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2a44972dc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dirty="0"/>
              <a:t>Thank you for your time. You can refer to our paper for the complete technical details.</a:t>
            </a:r>
            <a:endParaRPr sz="160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Current research on federated </a:t>
            </a:r>
            <a:r>
              <a:rPr lang="en-US" dirty="0" err="1"/>
              <a:t>XGBoost</a:t>
            </a:r>
            <a:r>
              <a:rPr lang="en-US" dirty="0"/>
              <a:t> defines two settings. In the horizontal setting, clients' datasets have identical feature spaces but different sample IDs. The central server sends the global model to all clients and then aggregates the updated model parameters after each communication round. In the vertical setting, the concepts of passive parties and one active party were introduced, where passive parties and the active party share identical sample space but possess different features. As only the active party owns data labels, it naturally acts as the server. </a:t>
            </a:r>
            <a:endParaRPr dirty="0"/>
          </a:p>
        </p:txBody>
      </p:sp>
    </p:spTree>
    <p:extLst>
      <p:ext uri="{BB962C8B-B14F-4D97-AF65-F5344CB8AC3E}">
        <p14:creationId xmlns:p14="http://schemas.microsoft.com/office/powerpoint/2010/main" val="1890092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work focuses on the horizontal setting, and it is the more common one.</a:t>
            </a:r>
            <a:endParaRPr dirty="0"/>
          </a:p>
        </p:txBody>
      </p:sp>
    </p:spTree>
    <p:extLst>
      <p:ext uri="{BB962C8B-B14F-4D97-AF65-F5344CB8AC3E}">
        <p14:creationId xmlns:p14="http://schemas.microsoft.com/office/powerpoint/2010/main" val="10648405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Although the horizontal setting remains to be more common, the training of a horizontal federated </a:t>
            </a:r>
            <a:r>
              <a:rPr lang="en-US" dirty="0" err="1"/>
              <a:t>XGBoost</a:t>
            </a:r>
            <a:r>
              <a:rPr lang="en-US" dirty="0"/>
              <a:t> turns out to be harder. To understand why, we need to review the fundamentals of </a:t>
            </a:r>
            <a:r>
              <a:rPr lang="en-US" dirty="0" err="1"/>
              <a:t>XGBoost</a:t>
            </a:r>
            <a:r>
              <a:rPr lang="en-US" dirty="0"/>
              <a: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XGBoost</a:t>
            </a:r>
            <a:r>
              <a:rPr lang="en-US" dirty="0"/>
              <a:t> is an additive ensemble model. It adopts forward stagewise regression and consistently learns new trees to fit the residuals until a stop condition is met. Suppose there are M trees in the tree ensemble, given a data point xi, the final prediction is calculated by summing predictions of all M trees with a fixed learning rate eta.</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5754145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XGBoost</a:t>
            </a:r>
            <a:r>
              <a:rPr lang="en-US" dirty="0"/>
              <a:t> is trained in an additive and sequential manner, which means the tree ft+1 is trained after the tree ft.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To train a single tree, we first calculate the first order-gradient, </a:t>
            </a:r>
            <a:r>
              <a:rPr lang="en-US" dirty="0" err="1"/>
              <a:t>gi</a:t>
            </a:r>
            <a:r>
              <a:rPr lang="en-US" dirty="0"/>
              <a:t>, and second-order hessian, hi, of all data samples as shown in equation 3. From root to leaf nodes, the best split can be found by maximizing Split Gain, as shown in equation 2. The Split Gain at every node is calculated with regards to the sums of the gradients and hessians of the data samples partitioned into the left and right branch based on the splitting point's feature condition.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11044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zh-CN" dirty="0"/>
              <a:t>So why is horizontal federated </a:t>
            </a:r>
            <a:r>
              <a:rPr lang="en-US" altLang="zh-CN" dirty="0" err="1"/>
              <a:t>XGBoost</a:t>
            </a:r>
            <a:r>
              <a:rPr lang="en-US" altLang="zh-CN" dirty="0"/>
              <a:t> harder? This is because finding the optimal split condition of a single tree depends on the order of the data samples as we see in equation 2, we iterate the feature set and partition the data samples into left and right according to the feature constraints. Therefore, as all clients share the same sample IDs in the vertical setting, the passive parties only need to send the order of the data samples to the active party without revealing the actual values of the gradients and hessians.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0371201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However, since the sample IDs are different across all clients in the horizontal setting, in another word, the instance set</a:t>
            </a:r>
            <a:r>
              <a:rPr lang="en-US" altLang="zh-CN" sz="1800" i="1"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en-US" altLang="zh-CN" sz="1800" i="1" kern="100" dirty="0" err="1">
                <a:effectLst/>
                <a:latin typeface="Times New Roman" panose="02020603050405020304" pitchFamily="18" charset="0"/>
                <a:ea typeface="等线" panose="02010600030101010101" pitchFamily="2" charset="-122"/>
                <a:cs typeface="Times New Roman" panose="02020603050405020304" pitchFamily="18" charset="0"/>
              </a:rPr>
              <a:t>I</a:t>
            </a:r>
            <a:r>
              <a:rPr lang="en-US" altLang="zh-CN" sz="1800" i="1" kern="100" baseline="-25000" dirty="0" err="1">
                <a:effectLst/>
                <a:latin typeface="Times New Roman" panose="02020603050405020304" pitchFamily="18" charset="0"/>
                <a:ea typeface="等线" panose="02010600030101010101" pitchFamily="2" charset="-122"/>
                <a:cs typeface="Times New Roman" panose="02020603050405020304" pitchFamily="18" charset="0"/>
              </a:rPr>
              <a:t>j</a:t>
            </a:r>
            <a:r>
              <a:rPr lang="en-US" altLang="zh-CN" sz="1800" i="1" kern="100" baseline="-25000" dirty="0">
                <a:effectLst/>
                <a:latin typeface="Times New Roman" panose="02020603050405020304" pitchFamily="18" charset="0"/>
                <a:ea typeface="等线" panose="02010600030101010101" pitchFamily="2" charset="-122"/>
                <a:cs typeface="Times New Roman" panose="02020603050405020304" pitchFamily="18" charset="0"/>
              </a:rPr>
              <a:t> </a:t>
            </a: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on each leaf node, defined in equation 3, is decentralized. At every splitting point, each client needs to transmit the gradients, hessians, and sample splits based on the feature values to the server to find the optimal splitting condition.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9070152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220e9488e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220e9488e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And only in this way, we can know the partitioning of data samples into left or right for each client's unique sample IDs in order to calculate the global </a:t>
            </a:r>
            <a:r>
              <a:rPr lang="en-US" altLang="zh-CN" sz="1800" i="1" kern="100" dirty="0">
                <a:effectLst/>
                <a:latin typeface="Times New Roman" panose="02020603050405020304" pitchFamily="18" charset="0"/>
                <a:ea typeface="等线" panose="02010600030101010101" pitchFamily="2" charset="-122"/>
                <a:cs typeface="Times New Roman" panose="02020603050405020304" pitchFamily="18" charset="0"/>
              </a:rPr>
              <a:t>G</a:t>
            </a:r>
            <a:r>
              <a:rPr lang="en-US" altLang="zh-CN" sz="1800" i="1" kern="100" baseline="-25000" dirty="0">
                <a:effectLst/>
                <a:latin typeface="Times New Roman" panose="02020603050405020304" pitchFamily="18" charset="0"/>
                <a:ea typeface="等线" panose="02010600030101010101" pitchFamily="2" charset="-122"/>
                <a:cs typeface="Times New Roman" panose="02020603050405020304" pitchFamily="18" charset="0"/>
              </a:rPr>
              <a:t>L</a:t>
            </a: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 and </a:t>
            </a:r>
            <a:r>
              <a:rPr lang="en-US" altLang="zh-CN" sz="1800" i="1" kern="100" dirty="0">
                <a:effectLst/>
                <a:latin typeface="Times New Roman" panose="02020603050405020304" pitchFamily="18" charset="0"/>
                <a:ea typeface="等线" panose="02010600030101010101" pitchFamily="2" charset="-122"/>
                <a:cs typeface="Times New Roman" panose="02020603050405020304" pitchFamily="18" charset="0"/>
              </a:rPr>
              <a:t>H</a:t>
            </a:r>
            <a:r>
              <a:rPr lang="en-US" altLang="zh-CN" sz="1800" i="1" kern="100" baseline="-25000" dirty="0">
                <a:effectLst/>
                <a:latin typeface="Times New Roman" panose="02020603050405020304" pitchFamily="18" charset="0"/>
                <a:ea typeface="等线" panose="02010600030101010101" pitchFamily="2" charset="-122"/>
                <a:cs typeface="Times New Roman" panose="02020603050405020304" pitchFamily="18" charset="0"/>
              </a:rPr>
              <a:t>L</a:t>
            </a: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 as well as </a:t>
            </a:r>
            <a:r>
              <a:rPr lang="en-US" altLang="zh-CN" sz="1800" i="1" kern="100" dirty="0">
                <a:effectLst/>
                <a:latin typeface="Times New Roman" panose="02020603050405020304" pitchFamily="18" charset="0"/>
                <a:ea typeface="等线" panose="02010600030101010101" pitchFamily="2" charset="-122"/>
                <a:cs typeface="Times New Roman" panose="02020603050405020304" pitchFamily="18" charset="0"/>
              </a:rPr>
              <a:t>G</a:t>
            </a:r>
            <a:r>
              <a:rPr lang="en-US" altLang="zh-CN" sz="1800" i="1" kern="100" baseline="-25000" dirty="0">
                <a:effectLst/>
                <a:latin typeface="Times New Roman" panose="02020603050405020304" pitchFamily="18" charset="0"/>
                <a:ea typeface="等线" panose="02010600030101010101" pitchFamily="2" charset="-122"/>
                <a:cs typeface="Times New Roman" panose="02020603050405020304" pitchFamily="18" charset="0"/>
              </a:rPr>
              <a:t>R</a:t>
            </a: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 and </a:t>
            </a:r>
            <a:r>
              <a:rPr lang="en-US" altLang="zh-CN" sz="1800" i="1" kern="100" dirty="0">
                <a:effectLst/>
                <a:latin typeface="Times New Roman" panose="02020603050405020304" pitchFamily="18" charset="0"/>
                <a:ea typeface="等线" panose="02010600030101010101" pitchFamily="2" charset="-122"/>
                <a:cs typeface="Times New Roman" panose="02020603050405020304" pitchFamily="18" charset="0"/>
              </a:rPr>
              <a:t>H</a:t>
            </a:r>
            <a:r>
              <a:rPr lang="en-US" altLang="zh-CN" sz="1800" i="1" kern="100" baseline="-25000" dirty="0">
                <a:effectLst/>
                <a:latin typeface="Times New Roman" panose="02020603050405020304" pitchFamily="18" charset="0"/>
                <a:ea typeface="等线" panose="02010600030101010101" pitchFamily="2" charset="-122"/>
                <a:cs typeface="Times New Roman" panose="02020603050405020304" pitchFamily="18" charset="0"/>
              </a:rPr>
              <a:t>R</a:t>
            </a: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 required by equation 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358288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EFEFEF"/>
        </a:solidFill>
        <a:effectLst/>
      </p:bgPr>
    </p:bg>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rgbClr val="014778"/>
              </a:buClr>
              <a:buSzPts val="2800"/>
              <a:buNone/>
              <a:defRPr>
                <a:solidFill>
                  <a:srgbClr val="014778"/>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rgbClr val="014778"/>
              </a:buClr>
              <a:buSzPts val="2800"/>
              <a:buNone/>
              <a:defRPr>
                <a:solidFill>
                  <a:srgbClr val="014778"/>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rgbClr val="014778"/>
              </a:buClr>
              <a:buSzPts val="2800"/>
              <a:buNone/>
              <a:defRPr>
                <a:solidFill>
                  <a:srgbClr val="014778"/>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3" name="Google Shape;33;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6" name="Google Shape;3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0" name="Google Shape;4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FEFE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pic>
        <p:nvPicPr>
          <p:cNvPr id="9" name="Google Shape;9;p1"/>
          <p:cNvPicPr preferRelativeResize="0"/>
          <p:nvPr/>
        </p:nvPicPr>
        <p:blipFill>
          <a:blip r:embed="rId13">
            <a:alphaModFix/>
          </a:blip>
          <a:stretch>
            <a:fillRect/>
          </a:stretch>
        </p:blipFill>
        <p:spPr>
          <a:xfrm>
            <a:off x="7446519" y="4365813"/>
            <a:ext cx="640080" cy="731520"/>
          </a:xfrm>
          <a:prstGeom prst="rect">
            <a:avLst/>
          </a:prstGeom>
          <a:noFill/>
          <a:ln>
            <a:noFill/>
          </a:ln>
        </p:spPr>
      </p:pic>
      <p:pic>
        <p:nvPicPr>
          <p:cNvPr id="10" name="Google Shape;10;p1"/>
          <p:cNvPicPr preferRelativeResize="0"/>
          <p:nvPr/>
        </p:nvPicPr>
        <p:blipFill>
          <a:blip r:embed="rId14">
            <a:alphaModFix/>
          </a:blip>
          <a:stretch>
            <a:fillRect/>
          </a:stretch>
        </p:blipFill>
        <p:spPr>
          <a:xfrm>
            <a:off x="8189362" y="4391887"/>
            <a:ext cx="679376" cy="67937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110.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729022"/>
            <a:ext cx="8520600" cy="20526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endParaRPr sz="1400" dirty="0">
              <a:solidFill>
                <a:srgbClr val="000000"/>
              </a:solidFill>
            </a:endParaRPr>
          </a:p>
          <a:p>
            <a:pPr marL="0" lvl="0" indent="0" algn="l" rtl="0">
              <a:spcBef>
                <a:spcPts val="0"/>
              </a:spcBef>
              <a:spcAft>
                <a:spcPts val="0"/>
              </a:spcAft>
              <a:buNone/>
            </a:pPr>
            <a:endParaRPr sz="1400" dirty="0">
              <a:solidFill>
                <a:srgbClr val="000000"/>
              </a:solidFill>
            </a:endParaRPr>
          </a:p>
          <a:p>
            <a:pPr marL="0" lvl="0" indent="0" algn="l" rtl="0">
              <a:spcBef>
                <a:spcPts val="0"/>
              </a:spcBef>
              <a:spcAft>
                <a:spcPts val="0"/>
              </a:spcAft>
              <a:buNone/>
            </a:pPr>
            <a:endParaRPr sz="1700" dirty="0">
              <a:solidFill>
                <a:srgbClr val="000000"/>
              </a:solidFill>
              <a:latin typeface="Open Sans Light"/>
              <a:ea typeface="Open Sans Light"/>
              <a:cs typeface="Open Sans Light"/>
              <a:sym typeface="Open Sans Light"/>
            </a:endParaRPr>
          </a:p>
          <a:p>
            <a:pPr marL="0" lvl="0" indent="0" algn="l" rtl="0">
              <a:spcBef>
                <a:spcPts val="0"/>
              </a:spcBef>
              <a:spcAft>
                <a:spcPts val="0"/>
              </a:spcAft>
              <a:buNone/>
            </a:pPr>
            <a:endParaRPr sz="600" dirty="0">
              <a:solidFill>
                <a:srgbClr val="000000"/>
              </a:solidFill>
            </a:endParaRPr>
          </a:p>
          <a:p>
            <a:pPr marL="0" lvl="0" indent="0" algn="ctr" rtl="0">
              <a:spcBef>
                <a:spcPts val="0"/>
              </a:spcBef>
              <a:spcAft>
                <a:spcPts val="0"/>
              </a:spcAft>
              <a:buNone/>
            </a:pPr>
            <a:endParaRPr sz="1700" dirty="0">
              <a:solidFill>
                <a:srgbClr val="000000"/>
              </a:solidFill>
            </a:endParaRPr>
          </a:p>
          <a:p>
            <a:pPr marL="0" lvl="0" indent="0" algn="ctr" rtl="0">
              <a:spcBef>
                <a:spcPts val="0"/>
              </a:spcBef>
              <a:spcAft>
                <a:spcPts val="0"/>
              </a:spcAft>
              <a:buNone/>
            </a:pPr>
            <a:endParaRPr sz="1700" dirty="0">
              <a:solidFill>
                <a:srgbClr val="000000"/>
              </a:solidFill>
            </a:endParaRPr>
          </a:p>
          <a:p>
            <a:pPr marL="0" lvl="0" indent="0" algn="ctr" rtl="0">
              <a:spcBef>
                <a:spcPts val="0"/>
              </a:spcBef>
              <a:spcAft>
                <a:spcPts val="0"/>
              </a:spcAft>
              <a:buNone/>
            </a:pPr>
            <a:endParaRPr sz="800" dirty="0">
              <a:solidFill>
                <a:srgbClr val="000000"/>
              </a:solidFill>
            </a:endParaRPr>
          </a:p>
          <a:p>
            <a:pPr marL="0" lvl="0" indent="0" algn="ctr" rtl="0">
              <a:spcBef>
                <a:spcPts val="0"/>
              </a:spcBef>
              <a:spcAft>
                <a:spcPts val="0"/>
              </a:spcAft>
              <a:buNone/>
            </a:pPr>
            <a:endParaRPr sz="500" dirty="0">
              <a:solidFill>
                <a:srgbClr val="000000"/>
              </a:solidFill>
            </a:endParaRPr>
          </a:p>
          <a:p>
            <a:pPr marL="0" lvl="0" indent="0" algn="ctr" rtl="0">
              <a:spcBef>
                <a:spcPts val="0"/>
              </a:spcBef>
              <a:spcAft>
                <a:spcPts val="0"/>
              </a:spcAft>
              <a:buNone/>
            </a:pPr>
            <a:endParaRPr sz="3500" b="1" dirty="0">
              <a:solidFill>
                <a:srgbClr val="014778"/>
              </a:solidFill>
            </a:endParaRPr>
          </a:p>
          <a:p>
            <a:pPr marL="0" lvl="0" indent="0" algn="ctr" rtl="0">
              <a:spcBef>
                <a:spcPts val="0"/>
              </a:spcBef>
              <a:spcAft>
                <a:spcPts val="0"/>
              </a:spcAft>
              <a:buNone/>
            </a:pPr>
            <a:endParaRPr sz="3500" b="1" dirty="0">
              <a:solidFill>
                <a:srgbClr val="014778"/>
              </a:solidFill>
            </a:endParaRPr>
          </a:p>
          <a:p>
            <a:pPr marL="0" lvl="0" indent="0" algn="ctr" rtl="0">
              <a:spcBef>
                <a:spcPts val="0"/>
              </a:spcBef>
              <a:spcAft>
                <a:spcPts val="0"/>
              </a:spcAft>
              <a:buNone/>
            </a:pPr>
            <a:endParaRPr sz="3500" b="1" dirty="0">
              <a:solidFill>
                <a:srgbClr val="014778"/>
              </a:solidFill>
            </a:endParaRPr>
          </a:p>
          <a:p>
            <a:pPr marL="0" lvl="0" indent="0" algn="ctr" rtl="0">
              <a:spcBef>
                <a:spcPts val="0"/>
              </a:spcBef>
              <a:spcAft>
                <a:spcPts val="0"/>
              </a:spcAft>
              <a:buNone/>
            </a:pPr>
            <a:r>
              <a:rPr lang="en-US" sz="2700" b="1" dirty="0">
                <a:solidFill>
                  <a:schemeClr val="tx1"/>
                </a:solidFill>
              </a:rPr>
              <a:t>Gradient-less Federated Gradient Boosting Trees with Learnable Learning Rates</a:t>
            </a:r>
            <a:endParaRPr sz="2700" b="1" dirty="0">
              <a:solidFill>
                <a:schemeClr val="tx1"/>
              </a:solidFill>
            </a:endParaRPr>
          </a:p>
          <a:p>
            <a:pPr marL="0" lvl="0" indent="0" algn="ctr" rtl="0">
              <a:spcBef>
                <a:spcPts val="0"/>
              </a:spcBef>
              <a:spcAft>
                <a:spcPts val="0"/>
              </a:spcAft>
              <a:buNone/>
            </a:pPr>
            <a:r>
              <a:rPr lang="en-US" sz="2200" b="1" dirty="0" err="1">
                <a:solidFill>
                  <a:schemeClr val="tx1"/>
                </a:solidFill>
              </a:rPr>
              <a:t>E</a:t>
            </a:r>
            <a:r>
              <a:rPr lang="en-US" altLang="zh-CN" sz="2200" b="1" dirty="0" err="1">
                <a:solidFill>
                  <a:schemeClr val="tx1"/>
                </a:solidFill>
              </a:rPr>
              <a:t>uroMLSys</a:t>
            </a:r>
            <a:r>
              <a:rPr lang="en-US" altLang="zh-CN" sz="2200" b="1" dirty="0">
                <a:solidFill>
                  <a:schemeClr val="tx1"/>
                </a:solidFill>
              </a:rPr>
              <a:t> 2023</a:t>
            </a:r>
            <a:br>
              <a:rPr lang="en-US" altLang="zh-CN" sz="3055" b="1" dirty="0">
                <a:solidFill>
                  <a:schemeClr val="tx1"/>
                </a:solidFill>
              </a:rPr>
            </a:br>
            <a:endParaRPr lang="en-US" sz="3055" b="1" dirty="0">
              <a:solidFill>
                <a:schemeClr val="tx1"/>
              </a:solidFill>
            </a:endParaRPr>
          </a:p>
          <a:p>
            <a:pPr marL="0" lvl="0" indent="0" algn="ctr" rtl="0">
              <a:spcBef>
                <a:spcPts val="0"/>
              </a:spcBef>
              <a:spcAft>
                <a:spcPts val="0"/>
              </a:spcAft>
              <a:buNone/>
            </a:pPr>
            <a:r>
              <a:rPr lang="en-GB" sz="1755" b="1" dirty="0">
                <a:solidFill>
                  <a:schemeClr val="tx1"/>
                </a:solidFill>
              </a:rPr>
              <a:t>Machine Learning Systems Lab</a:t>
            </a:r>
            <a:endParaRPr sz="1755" b="1" dirty="0">
              <a:solidFill>
                <a:schemeClr val="tx1"/>
              </a:solidFill>
            </a:endParaRPr>
          </a:p>
          <a:p>
            <a:pPr marL="0" lvl="0" indent="0" algn="ctr" rtl="0">
              <a:spcBef>
                <a:spcPts val="0"/>
              </a:spcBef>
              <a:spcAft>
                <a:spcPts val="0"/>
              </a:spcAft>
              <a:buNone/>
            </a:pPr>
            <a:r>
              <a:rPr lang="en-GB" sz="1755" b="1" dirty="0">
                <a:solidFill>
                  <a:schemeClr val="tx1"/>
                </a:solidFill>
              </a:rPr>
              <a:t>University of Cambridge</a:t>
            </a:r>
            <a:endParaRPr sz="2200" b="1" dirty="0">
              <a:solidFill>
                <a:schemeClr val="tx1"/>
              </a:solidFill>
            </a:endParaRPr>
          </a:p>
        </p:txBody>
      </p:sp>
      <p:sp>
        <p:nvSpPr>
          <p:cNvPr id="57" name="Google Shape;57;p13"/>
          <p:cNvSpPr txBox="1">
            <a:spLocks noGrp="1"/>
          </p:cNvSpPr>
          <p:nvPr>
            <p:ph type="subTitle" idx="1"/>
          </p:nvPr>
        </p:nvSpPr>
        <p:spPr>
          <a:xfrm>
            <a:off x="336224" y="4522569"/>
            <a:ext cx="8520600" cy="385762"/>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416" b="1" dirty="0" err="1"/>
              <a:t>Chenyang</a:t>
            </a:r>
            <a:r>
              <a:rPr lang="en-GB" sz="1416" b="1" dirty="0"/>
              <a:t> Ma, </a:t>
            </a:r>
            <a:r>
              <a:rPr lang="en-GB" sz="1416" b="1" dirty="0" err="1"/>
              <a:t>Xinchi</a:t>
            </a:r>
            <a:r>
              <a:rPr lang="en-GB" sz="1416" b="1" dirty="0"/>
              <a:t> </a:t>
            </a:r>
            <a:r>
              <a:rPr lang="en-GB" sz="1416" b="1" dirty="0" err="1"/>
              <a:t>Qiu</a:t>
            </a:r>
            <a:r>
              <a:rPr lang="en-GB" sz="1416" b="1" dirty="0"/>
              <a:t>, Daniel J. </a:t>
            </a:r>
            <a:r>
              <a:rPr lang="en-GB" sz="1416" b="1" dirty="0" err="1"/>
              <a:t>Beutel</a:t>
            </a:r>
            <a:r>
              <a:rPr lang="en-GB" sz="1416" b="1" dirty="0"/>
              <a:t>, Nicholas D. Lane</a:t>
            </a:r>
            <a:endParaRPr sz="1416" b="1" dirty="0"/>
          </a:p>
          <a:p>
            <a:pPr marL="0" lvl="0" indent="0" algn="ctr" rtl="0">
              <a:spcBef>
                <a:spcPts val="0"/>
              </a:spcBef>
              <a:spcAft>
                <a:spcPts val="0"/>
              </a:spcAft>
              <a:buNone/>
            </a:pPr>
            <a:endParaRPr sz="500" dirty="0"/>
          </a:p>
          <a:p>
            <a:pPr marL="0" lvl="0" indent="0" algn="ctr" rtl="0">
              <a:spcBef>
                <a:spcPts val="0"/>
              </a:spcBef>
              <a:spcAft>
                <a:spcPts val="0"/>
              </a:spcAft>
              <a:buNone/>
            </a:pPr>
            <a:endParaRPr sz="1400" dirty="0">
              <a:solidFill>
                <a:srgbClr val="1155CC"/>
              </a:solidFill>
            </a:endParaRPr>
          </a:p>
        </p:txBody>
      </p:sp>
      <p:pic>
        <p:nvPicPr>
          <p:cNvPr id="58" name="Google Shape;58;p13"/>
          <p:cNvPicPr preferRelativeResize="0"/>
          <p:nvPr/>
        </p:nvPicPr>
        <p:blipFill>
          <a:blip r:embed="rId3">
            <a:alphaModFix/>
          </a:blip>
          <a:stretch>
            <a:fillRect/>
          </a:stretch>
        </p:blipFill>
        <p:spPr>
          <a:xfrm>
            <a:off x="3392539" y="3193752"/>
            <a:ext cx="921221" cy="978733"/>
          </a:xfrm>
          <a:prstGeom prst="rect">
            <a:avLst/>
          </a:prstGeom>
          <a:noFill/>
          <a:ln>
            <a:noFill/>
          </a:ln>
        </p:spPr>
      </p:pic>
      <p:pic>
        <p:nvPicPr>
          <p:cNvPr id="59" name="Google Shape;59;p13"/>
          <p:cNvPicPr preferRelativeResize="0"/>
          <p:nvPr/>
        </p:nvPicPr>
        <p:blipFill>
          <a:blip r:embed="rId4">
            <a:alphaModFix/>
          </a:blip>
          <a:stretch>
            <a:fillRect/>
          </a:stretch>
        </p:blipFill>
        <p:spPr>
          <a:xfrm>
            <a:off x="6226021" y="3155747"/>
            <a:ext cx="795029" cy="992697"/>
          </a:xfrm>
          <a:prstGeom prst="rect">
            <a:avLst/>
          </a:prstGeom>
          <a:noFill/>
          <a:ln>
            <a:noFill/>
          </a:ln>
        </p:spPr>
      </p:pic>
      <p:pic>
        <p:nvPicPr>
          <p:cNvPr id="62" name="Google Shape;62;p13"/>
          <p:cNvPicPr preferRelativeResize="0"/>
          <p:nvPr/>
        </p:nvPicPr>
        <p:blipFill rotWithShape="1">
          <a:blip r:embed="rId5">
            <a:alphaModFix/>
          </a:blip>
          <a:srcRect l="22703" t="2689" r="24050" b="43951"/>
          <a:stretch/>
        </p:blipFill>
        <p:spPr>
          <a:xfrm>
            <a:off x="2016353" y="3193761"/>
            <a:ext cx="879375" cy="978724"/>
          </a:xfrm>
          <a:prstGeom prst="rect">
            <a:avLst/>
          </a:prstGeom>
          <a:noFill/>
          <a:ln>
            <a:noFill/>
          </a:ln>
        </p:spPr>
      </p:pic>
      <p:pic>
        <p:nvPicPr>
          <p:cNvPr id="63" name="Google Shape;63;p13"/>
          <p:cNvPicPr preferRelativeResize="0"/>
          <p:nvPr/>
        </p:nvPicPr>
        <p:blipFill rotWithShape="1">
          <a:blip r:embed="rId6">
            <a:alphaModFix/>
          </a:blip>
          <a:srcRect l="289228" t="-49579" r="-266501" b="91989"/>
          <a:stretch/>
        </p:blipFill>
        <p:spPr>
          <a:xfrm>
            <a:off x="6042000" y="2266950"/>
            <a:ext cx="979050" cy="978725"/>
          </a:xfrm>
          <a:prstGeom prst="rect">
            <a:avLst/>
          </a:prstGeom>
          <a:noFill/>
          <a:ln>
            <a:noFill/>
          </a:ln>
        </p:spPr>
      </p:pic>
      <p:pic>
        <p:nvPicPr>
          <p:cNvPr id="1026" name="Picture 2">
            <a:extLst>
              <a:ext uri="{FF2B5EF4-FFF2-40B4-BE49-F238E27FC236}">
                <a16:creationId xmlns:a16="http://schemas.microsoft.com/office/drawing/2014/main" id="{6DECEB8B-B437-A984-FC51-4AECE6FD84F7}"/>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5152" t="4088" r="12468" b="17915"/>
          <a:stretch/>
        </p:blipFill>
        <p:spPr bwMode="auto">
          <a:xfrm>
            <a:off x="4810571" y="3155748"/>
            <a:ext cx="921221" cy="99269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2000" advTm="6445"/>
    </mc:Choice>
    <mc:Fallback xmlns="">
      <p:transition spd="slow" advTm="6445"/>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270635" y="115329"/>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dirty="0">
                <a:solidFill>
                  <a:schemeClr val="tx1"/>
                </a:solidFill>
              </a:rPr>
              <a:t>Sharing </a:t>
            </a:r>
            <a:r>
              <a:rPr lang="en-GB" b="1" i="1" dirty="0">
                <a:solidFill>
                  <a:schemeClr val="tx1"/>
                </a:solidFill>
              </a:rPr>
              <a:t>Gradients</a:t>
            </a:r>
            <a:r>
              <a:rPr lang="en-GB" b="1" dirty="0">
                <a:solidFill>
                  <a:schemeClr val="tx1"/>
                </a:solidFill>
              </a:rPr>
              <a:t> in the horizontal setting causes two key problems</a:t>
            </a:r>
            <a:endParaRPr b="1" dirty="0">
              <a:solidFill>
                <a:srgbClr val="FF0000"/>
              </a:solidFill>
            </a:endParaRPr>
          </a:p>
        </p:txBody>
      </p:sp>
      <mc:AlternateContent xmlns:mc="http://schemas.openxmlformats.org/markup-compatibility/2006" xmlns:a14="http://schemas.microsoft.com/office/drawing/2010/main">
        <mc:Choice Requires="a14">
          <p:sp>
            <p:nvSpPr>
              <p:cNvPr id="2" name="Google Shape;71;p14">
                <a:extLst>
                  <a:ext uri="{FF2B5EF4-FFF2-40B4-BE49-F238E27FC236}">
                    <a16:creationId xmlns:a16="http://schemas.microsoft.com/office/drawing/2014/main" id="{3D4AB8ED-1596-9C81-9B81-62084451DBEF}"/>
                  </a:ext>
                </a:extLst>
              </p:cNvPr>
              <p:cNvSpPr txBox="1">
                <a:spLocks noGrp="1"/>
              </p:cNvSpPr>
              <p:nvPr>
                <p:ph type="body" idx="1"/>
              </p:nvPr>
            </p:nvSpPr>
            <p:spPr>
              <a:xfrm>
                <a:off x="0" y="1018219"/>
                <a:ext cx="9233850" cy="2859251"/>
              </a:xfrm>
              <a:prstGeom prst="rect">
                <a:avLst/>
              </a:prstGeom>
            </p:spPr>
            <p:txBody>
              <a:bodyPr spcFirstLastPara="1" wrap="square" lIns="91425" tIns="91425" rIns="91425" bIns="91425" anchor="t" anchorCtr="0">
                <a:normAutofit lnSpcReduction="10000"/>
              </a:bodyPr>
              <a:lstStyle/>
              <a:p>
                <a:pPr lvl="0" indent="-336550">
                  <a:lnSpc>
                    <a:spcPct val="200000"/>
                  </a:lnSpc>
                  <a:buSzPts val="1700"/>
                  <a:buChar char="-"/>
                </a:pPr>
                <a:r>
                  <a:rPr lang="en-US" altLang="zh-CN" sz="1700" b="1" dirty="0">
                    <a:latin typeface="+mj-lt"/>
                    <a:cs typeface="Times New Roman" panose="02020603050405020304" pitchFamily="18" charset="0"/>
                  </a:rPr>
                  <a:t>Per-node level communication frequency</a:t>
                </a:r>
                <a:r>
                  <a:rPr lang="zh-CN" altLang="en-US" sz="1700" b="1" dirty="0">
                    <a:latin typeface="+mj-lt"/>
                    <a:cs typeface="Times New Roman" panose="02020603050405020304" pitchFamily="18" charset="0"/>
                  </a:rPr>
                  <a:t> </a:t>
                </a:r>
                <a:endParaRPr lang="en-US" altLang="zh-CN" sz="1700" b="1" dirty="0">
                  <a:latin typeface="+mj-lt"/>
                  <a:cs typeface="Times New Roman" panose="02020603050405020304" pitchFamily="18" charset="0"/>
                </a:endParaRPr>
              </a:p>
              <a:p>
                <a:pPr marL="577850" lvl="1" indent="0">
                  <a:lnSpc>
                    <a:spcPct val="200000"/>
                  </a:lnSpc>
                  <a:buSzPts val="1700"/>
                  <a:buNone/>
                </a:pPr>
                <a14:m>
                  <m:oMath xmlns:m="http://schemas.openxmlformats.org/officeDocument/2006/math">
                    <m:r>
                      <a:rPr lang="en-US" altLang="zh-CN" i="1" dirty="0">
                        <a:latin typeface="Cambria Math" panose="02040503050406030204" pitchFamily="18" charset="0"/>
                        <a:cs typeface="Times New Roman" panose="02020603050405020304" pitchFamily="18" charset="0"/>
                      </a:rPr>
                      <m:t>𝑀</m:t>
                    </m:r>
                  </m:oMath>
                </a14:m>
                <a:r>
                  <a:rPr lang="en-US" altLang="zh-CN" dirty="0">
                    <a:latin typeface="+mj-lt"/>
                    <a:cs typeface="Times New Roman" panose="02020603050405020304" pitchFamily="18" charset="0"/>
                  </a:rPr>
                  <a:t> is the number of trees </a:t>
                </a:r>
                <a14:m>
                  <m:oMath xmlns:m="http://schemas.openxmlformats.org/officeDocument/2006/math">
                    <m:r>
                      <a:rPr lang="zh-CN" altLang="en-US" i="1" dirty="0">
                        <a:latin typeface="Cambria Math" panose="02040503050406030204" pitchFamily="18" charset="0"/>
                        <a:cs typeface="Times New Roman" panose="02020603050405020304" pitchFamily="18" charset="0"/>
                      </a:rPr>
                      <m:t>≈</m:t>
                    </m:r>
                    <m:r>
                      <a:rPr lang="en-US" altLang="zh-CN" i="1" dirty="0">
                        <a:latin typeface="Cambria Math" panose="02040503050406030204" pitchFamily="18" charset="0"/>
                        <a:cs typeface="Times New Roman" panose="02020603050405020304" pitchFamily="18" charset="0"/>
                      </a:rPr>
                      <m:t>100 </m:t>
                    </m:r>
                  </m:oMath>
                </a14:m>
                <a:r>
                  <a:rPr lang="en-US" altLang="zh-CN" dirty="0">
                    <a:latin typeface="+mj-lt"/>
                    <a:cs typeface="Times New Roman" panose="02020603050405020304" pitchFamily="18" charset="0"/>
                  </a:rPr>
                  <a:t>, </a:t>
                </a:r>
                <a14:m>
                  <m:oMath xmlns:m="http://schemas.openxmlformats.org/officeDocument/2006/math">
                    <m:r>
                      <a:rPr lang="en-US" altLang="zh-CN" i="1" dirty="0">
                        <a:latin typeface="Cambria Math" panose="02040503050406030204" pitchFamily="18" charset="0"/>
                        <a:cs typeface="Times New Roman" panose="02020603050405020304" pitchFamily="18" charset="0"/>
                      </a:rPr>
                      <m:t>𝐿</m:t>
                    </m:r>
                    <m:r>
                      <a:rPr lang="en-US" altLang="zh-CN" i="1" dirty="0">
                        <a:latin typeface="Cambria Math" panose="02040503050406030204" pitchFamily="18" charset="0"/>
                        <a:cs typeface="Times New Roman" panose="02020603050405020304" pitchFamily="18" charset="0"/>
                      </a:rPr>
                      <m:t> </m:t>
                    </m:r>
                  </m:oMath>
                </a14:m>
                <a:r>
                  <a:rPr lang="en-US" altLang="zh-CN" dirty="0">
                    <a:latin typeface="+mj-lt"/>
                    <a:cs typeface="Times New Roman" panose="02020603050405020304" pitchFamily="18" charset="0"/>
                  </a:rPr>
                  <a:t>is the tree depth </a:t>
                </a:r>
                <a14:m>
                  <m:oMath xmlns:m="http://schemas.openxmlformats.org/officeDocument/2006/math">
                    <m:r>
                      <a:rPr lang="zh-CN" altLang="en-US" i="1" dirty="0">
                        <a:latin typeface="Cambria Math" panose="02040503050406030204" pitchFamily="18" charset="0"/>
                        <a:cs typeface="Times New Roman" panose="02020603050405020304" pitchFamily="18" charset="0"/>
                      </a:rPr>
                      <m:t>≈</m:t>
                    </m:r>
                    <m:r>
                      <a:rPr lang="en-US" altLang="zh-CN" i="1" dirty="0">
                        <a:latin typeface="Cambria Math" panose="02040503050406030204" pitchFamily="18" charset="0"/>
                        <a:cs typeface="Times New Roman" panose="02020603050405020304" pitchFamily="18" charset="0"/>
                      </a:rPr>
                      <m:t>8</m:t>
                    </m:r>
                  </m:oMath>
                </a14:m>
                <a:r>
                  <a:rPr lang="en-US" altLang="zh-CN" dirty="0">
                    <a:latin typeface="+mj-lt"/>
                    <a:cs typeface="Times New Roman" panose="02020603050405020304" pitchFamily="18" charset="0"/>
                  </a:rPr>
                  <a:t> [1]</a:t>
                </a:r>
              </a:p>
              <a:p>
                <a:pPr marL="577850" lvl="1" indent="0">
                  <a:lnSpc>
                    <a:spcPct val="200000"/>
                  </a:lnSpc>
                  <a:buSzPts val="1700"/>
                  <a:buNone/>
                </a:pPr>
                <a:r>
                  <a:rPr lang="en-US" altLang="zh-CN" dirty="0">
                    <a:latin typeface="+mj-lt"/>
                    <a:cs typeface="Times New Roman" panose="02020603050405020304" pitchFamily="18" charset="0"/>
                  </a:rPr>
                  <a:t>Number of node in a tree </a:t>
                </a:r>
                <a14:m>
                  <m:oMath xmlns:m="http://schemas.openxmlformats.org/officeDocument/2006/math">
                    <m:r>
                      <a:rPr lang="zh-CN" altLang="en-US" i="1" dirty="0" smtClean="0">
                        <a:latin typeface="Cambria Math" panose="02040503050406030204" pitchFamily="18" charset="0"/>
                        <a:cs typeface="Times New Roman" panose="02020603050405020304" pitchFamily="18" charset="0"/>
                      </a:rPr>
                      <m:t>≈</m:t>
                    </m:r>
                    <m:r>
                      <a:rPr lang="en-US" altLang="zh-CN" b="0" i="1" dirty="0" smtClean="0">
                        <a:latin typeface="Cambria Math" panose="02040503050406030204" pitchFamily="18" charset="0"/>
                        <a:cs typeface="Times New Roman" panose="02020603050405020304" pitchFamily="18" charset="0"/>
                      </a:rPr>
                      <m:t>𝑀</m:t>
                    </m:r>
                    <m:r>
                      <a:rPr lang="en-US" altLang="zh-CN" i="1" dirty="0">
                        <a:latin typeface="Cambria Math" panose="02040503050406030204" pitchFamily="18" charset="0"/>
                        <a:cs typeface="Times New Roman" panose="02020603050405020304" pitchFamily="18" charset="0"/>
                      </a:rPr>
                      <m:t>×</m:t>
                    </m:r>
                    <m:sSup>
                      <m:sSupPr>
                        <m:ctrlPr>
                          <a:rPr lang="en-US" altLang="zh-CN" i="1" dirty="0" smtClean="0">
                            <a:latin typeface="Cambria Math" panose="02040503050406030204" pitchFamily="18" charset="0"/>
                            <a:cs typeface="Times New Roman" panose="02020603050405020304" pitchFamily="18" charset="0"/>
                          </a:rPr>
                        </m:ctrlPr>
                      </m:sSupPr>
                      <m:e>
                        <m:r>
                          <a:rPr lang="en-US" altLang="zh-CN" b="0" i="1" dirty="0" smtClean="0">
                            <a:latin typeface="Cambria Math" panose="02040503050406030204" pitchFamily="18" charset="0"/>
                            <a:cs typeface="Times New Roman" panose="02020603050405020304" pitchFamily="18" charset="0"/>
                          </a:rPr>
                          <m:t>2</m:t>
                        </m:r>
                      </m:e>
                      <m:sup>
                        <m:r>
                          <a:rPr lang="en-US" altLang="zh-CN" b="0" i="1" dirty="0" smtClean="0">
                            <a:latin typeface="Cambria Math" panose="02040503050406030204" pitchFamily="18" charset="0"/>
                            <a:cs typeface="Times New Roman" panose="02020603050405020304" pitchFamily="18" charset="0"/>
                          </a:rPr>
                          <m:t>𝐿</m:t>
                        </m:r>
                      </m:sup>
                    </m:sSup>
                    <m:r>
                      <a:rPr lang="zh-CN" altLang="en-US" i="1" dirty="0">
                        <a:latin typeface="Cambria Math" panose="02040503050406030204" pitchFamily="18" charset="0"/>
                        <a:cs typeface="Times New Roman" panose="02020603050405020304" pitchFamily="18" charset="0"/>
                      </a:rPr>
                      <m:t>≈</m:t>
                    </m:r>
                    <m:r>
                      <a:rPr lang="en-US" altLang="zh-CN" b="0" i="1" dirty="0" smtClean="0">
                        <a:latin typeface="Cambria Math" panose="02040503050406030204" pitchFamily="18" charset="0"/>
                        <a:cs typeface="Times New Roman" panose="02020603050405020304" pitchFamily="18" charset="0"/>
                      </a:rPr>
                      <m:t>100</m:t>
                    </m:r>
                    <m:r>
                      <a:rPr lang="en-US" altLang="zh-CN" b="0" i="1" dirty="0" smtClean="0">
                        <a:latin typeface="Cambria Math" panose="02040503050406030204" pitchFamily="18" charset="0"/>
                        <a:cs typeface="Times New Roman" panose="02020603050405020304" pitchFamily="18" charset="0"/>
                      </a:rPr>
                      <m:t>𝐾</m:t>
                    </m:r>
                  </m:oMath>
                </a14:m>
                <a:endParaRPr lang="en-US" altLang="zh-CN" dirty="0">
                  <a:latin typeface="+mj-lt"/>
                  <a:cs typeface="Times New Roman" panose="02020603050405020304" pitchFamily="18" charset="0"/>
                </a:endParaRPr>
              </a:p>
              <a:p>
                <a:pPr marL="577850" lvl="1" indent="0">
                  <a:lnSpc>
                    <a:spcPct val="200000"/>
                  </a:lnSpc>
                  <a:buSzPts val="1700"/>
                  <a:buNone/>
                </a:pPr>
                <a:endParaRPr lang="en-US" altLang="zh-CN" sz="1300" dirty="0">
                  <a:latin typeface="+mj-lt"/>
                  <a:cs typeface="Times New Roman" panose="02020603050405020304" pitchFamily="18" charset="0"/>
                </a:endParaRPr>
              </a:p>
              <a:p>
                <a:pPr lvl="0" indent="-336550">
                  <a:lnSpc>
                    <a:spcPct val="200000"/>
                  </a:lnSpc>
                  <a:buSzPts val="1700"/>
                  <a:buChar char="-"/>
                </a:pPr>
                <a:r>
                  <a:rPr kumimoji="1" lang="en-US" altLang="zh-CN" sz="1700" b="1" dirty="0">
                    <a:latin typeface="+mj-lt"/>
                    <a:cs typeface="Times New Roman" panose="02020603050405020304" pitchFamily="18" charset="0"/>
                  </a:rPr>
                  <a:t>Serious privacy concerns</a:t>
                </a:r>
              </a:p>
              <a:p>
                <a:pPr marL="577850" lvl="1" indent="0">
                  <a:lnSpc>
                    <a:spcPct val="200000"/>
                  </a:lnSpc>
                  <a:buSzPts val="1700"/>
                  <a:buNone/>
                </a:pPr>
                <a:r>
                  <a:rPr lang="en-US" altLang="zh-CN" sz="1400" dirty="0">
                    <a:latin typeface="+mj-lt"/>
                    <a:cs typeface="Times New Roman" panose="02020603050405020304" pitchFamily="18" charset="0"/>
                  </a:rPr>
                  <a:t>Training data can be reconstructed using gradients [2, 3]</a:t>
                </a:r>
              </a:p>
              <a:p>
                <a:pPr lvl="0" indent="-336550">
                  <a:lnSpc>
                    <a:spcPct val="200000"/>
                  </a:lnSpc>
                  <a:buSzPts val="1700"/>
                  <a:buChar char="-"/>
                </a:pPr>
                <a:endParaRPr kumimoji="1" lang="en-US" altLang="zh-CN" sz="1400" b="0" dirty="0">
                  <a:latin typeface="+mj-lt"/>
                  <a:cs typeface="Times New Roman" panose="02020603050405020304" pitchFamily="18" charset="0"/>
                </a:endParaRPr>
              </a:p>
            </p:txBody>
          </p:sp>
        </mc:Choice>
        <mc:Fallback xmlns="">
          <p:sp>
            <p:nvSpPr>
              <p:cNvPr id="2" name="Google Shape;71;p14">
                <a:extLst>
                  <a:ext uri="{FF2B5EF4-FFF2-40B4-BE49-F238E27FC236}">
                    <a16:creationId xmlns:a16="http://schemas.microsoft.com/office/drawing/2014/main" id="{3D4AB8ED-1596-9C81-9B81-62084451DBEF}"/>
                  </a:ext>
                </a:extLst>
              </p:cNvPr>
              <p:cNvSpPr txBox="1">
                <a:spLocks noGrp="1" noRot="1" noChangeAspect="1" noMove="1" noResize="1" noEditPoints="1" noAdjustHandles="1" noChangeArrowheads="1" noChangeShapeType="1" noTextEdit="1"/>
              </p:cNvSpPr>
              <p:nvPr>
                <p:ph type="body" idx="1"/>
              </p:nvPr>
            </p:nvSpPr>
            <p:spPr>
              <a:xfrm>
                <a:off x="0" y="1018219"/>
                <a:ext cx="9233850" cy="2859251"/>
              </a:xfrm>
              <a:prstGeom prst="rect">
                <a:avLst/>
              </a:prstGeom>
              <a:blipFill>
                <a:blip r:embed="rId5"/>
                <a:stretch>
                  <a:fillRect/>
                </a:stretch>
              </a:blipFill>
            </p:spPr>
            <p:txBody>
              <a:bodyPr/>
              <a:lstStyle/>
              <a:p>
                <a:r>
                  <a:rPr lang="zh-CN" altLang="en-US">
                    <a:noFill/>
                  </a:rPr>
                  <a:t> </a:t>
                </a:r>
              </a:p>
            </p:txBody>
          </p:sp>
        </mc:Fallback>
      </mc:AlternateContent>
      <p:sp>
        <p:nvSpPr>
          <p:cNvPr id="22" name="文本框 21">
            <a:extLst>
              <a:ext uri="{FF2B5EF4-FFF2-40B4-BE49-F238E27FC236}">
                <a16:creationId xmlns:a16="http://schemas.microsoft.com/office/drawing/2014/main" id="{96E62ECF-6D09-47AC-D7AE-BB8A6FD40C20}"/>
              </a:ext>
            </a:extLst>
          </p:cNvPr>
          <p:cNvSpPr txBox="1"/>
          <p:nvPr/>
        </p:nvSpPr>
        <p:spPr>
          <a:xfrm>
            <a:off x="0" y="4689617"/>
            <a:ext cx="8383779" cy="461665"/>
          </a:xfrm>
          <a:prstGeom prst="rect">
            <a:avLst/>
          </a:prstGeom>
          <a:noFill/>
        </p:spPr>
        <p:txBody>
          <a:bodyPr wrap="square" rtlCol="0">
            <a:spAutoFit/>
          </a:bodyPr>
          <a:lstStyle/>
          <a:p>
            <a:r>
              <a:rPr kumimoji="1" lang="en-US" altLang="zh-CN" sz="800" dirty="0">
                <a:latin typeface="+mj-lt"/>
                <a:cs typeface="Times New Roman" panose="02020603050405020304" pitchFamily="18" charset="0"/>
              </a:rPr>
              <a:t>[1] Tianqi Chen and Carlos </a:t>
            </a:r>
            <a:r>
              <a:rPr kumimoji="1" lang="en-US" altLang="zh-CN" sz="800" dirty="0" err="1">
                <a:latin typeface="+mj-lt"/>
                <a:cs typeface="Times New Roman" panose="02020603050405020304" pitchFamily="18" charset="0"/>
              </a:rPr>
              <a:t>Guestrin</a:t>
            </a:r>
            <a:r>
              <a:rPr kumimoji="1" lang="en-US" altLang="zh-CN" sz="800" dirty="0">
                <a:latin typeface="+mj-lt"/>
                <a:cs typeface="Times New Roman" panose="02020603050405020304" pitchFamily="18" charset="0"/>
              </a:rPr>
              <a:t>. 2016. </a:t>
            </a:r>
            <a:r>
              <a:rPr kumimoji="1" lang="en-US" altLang="zh-CN" sz="800" dirty="0" err="1">
                <a:latin typeface="+mj-lt"/>
                <a:cs typeface="Times New Roman" panose="02020603050405020304" pitchFamily="18" charset="0"/>
              </a:rPr>
              <a:t>XGBoost</a:t>
            </a:r>
            <a:r>
              <a:rPr kumimoji="1" lang="en-US" altLang="zh-CN" sz="800" dirty="0">
                <a:latin typeface="+mj-lt"/>
                <a:cs typeface="Times New Roman" panose="02020603050405020304" pitchFamily="18" charset="0"/>
              </a:rPr>
              <a:t>: A Scalable Tree Boosting System (Conference on Knowledge Discovery and Data Mining).</a:t>
            </a:r>
          </a:p>
          <a:p>
            <a:r>
              <a:rPr kumimoji="1" lang="en-US" altLang="zh-CN" sz="800" dirty="0">
                <a:latin typeface="+mj-lt"/>
                <a:cs typeface="Times New Roman" panose="02020603050405020304" pitchFamily="18" charset="0"/>
              </a:rPr>
              <a:t>[2] Matt </a:t>
            </a:r>
            <a:r>
              <a:rPr kumimoji="1" lang="en-US" altLang="zh-CN" sz="800" dirty="0" err="1">
                <a:latin typeface="+mj-lt"/>
                <a:cs typeface="Times New Roman" panose="02020603050405020304" pitchFamily="18" charset="0"/>
              </a:rPr>
              <a:t>Fredrikson</a:t>
            </a:r>
            <a:r>
              <a:rPr kumimoji="1" lang="en-US" altLang="zh-CN" sz="800" dirty="0">
                <a:latin typeface="+mj-lt"/>
                <a:cs typeface="Times New Roman" panose="02020603050405020304" pitchFamily="18" charset="0"/>
              </a:rPr>
              <a:t>, Somesh Jha, and Thomas </a:t>
            </a:r>
            <a:r>
              <a:rPr kumimoji="1" lang="en-US" altLang="zh-CN" sz="800" dirty="0" err="1">
                <a:latin typeface="+mj-lt"/>
                <a:cs typeface="Times New Roman" panose="02020603050405020304" pitchFamily="18" charset="0"/>
              </a:rPr>
              <a:t>Ristenpart</a:t>
            </a:r>
            <a:r>
              <a:rPr kumimoji="1" lang="en-US" altLang="zh-CN" sz="800" dirty="0">
                <a:latin typeface="+mj-lt"/>
                <a:cs typeface="Times New Roman" panose="02020603050405020304" pitchFamily="18" charset="0"/>
              </a:rPr>
              <a:t>. 2015. Model Inversion Attacks that Exploit Confidence Information and Basic Countermeasures. In CCS.</a:t>
            </a:r>
          </a:p>
          <a:p>
            <a:r>
              <a:rPr kumimoji="1" lang="en-US" altLang="zh-CN" sz="800" dirty="0">
                <a:latin typeface="+mj-lt"/>
                <a:cs typeface="Times New Roman" panose="02020603050405020304" pitchFamily="18" charset="0"/>
              </a:rPr>
              <a:t>[3] </a:t>
            </a:r>
            <a:r>
              <a:rPr kumimoji="1" lang="en-US" altLang="zh-CN" sz="800" dirty="0" err="1">
                <a:latin typeface="+mj-lt"/>
                <a:cs typeface="Times New Roman" panose="02020603050405020304" pitchFamily="18" charset="0"/>
              </a:rPr>
              <a:t>Ligeng</a:t>
            </a:r>
            <a:r>
              <a:rPr kumimoji="1" lang="en-US" altLang="zh-CN" sz="800" dirty="0">
                <a:latin typeface="+mj-lt"/>
                <a:cs typeface="Times New Roman" panose="02020603050405020304" pitchFamily="18" charset="0"/>
              </a:rPr>
              <a:t> Zhu, </a:t>
            </a:r>
            <a:r>
              <a:rPr kumimoji="1" lang="en-US" altLang="zh-CN" sz="800" dirty="0" err="1">
                <a:latin typeface="+mj-lt"/>
                <a:cs typeface="Times New Roman" panose="02020603050405020304" pitchFamily="18" charset="0"/>
              </a:rPr>
              <a:t>Zhijian</a:t>
            </a:r>
            <a:r>
              <a:rPr kumimoji="1" lang="en-US" altLang="zh-CN" sz="800" dirty="0">
                <a:latin typeface="+mj-lt"/>
                <a:cs typeface="Times New Roman" panose="02020603050405020304" pitchFamily="18" charset="0"/>
              </a:rPr>
              <a:t> Liu, and Song Han. 2019. Deep Leakage from Gradients. In Advances in Neural Information Processing Systems.</a:t>
            </a:r>
          </a:p>
        </p:txBody>
      </p:sp>
    </p:spTree>
    <p:extLst>
      <p:ext uri="{BB962C8B-B14F-4D97-AF65-F5344CB8AC3E}">
        <p14:creationId xmlns:p14="http://schemas.microsoft.com/office/powerpoint/2010/main" val="2428053146"/>
      </p:ext>
    </p:extLst>
  </p:cSld>
  <p:clrMapOvr>
    <a:masterClrMapping/>
  </p:clrMapOvr>
  <mc:AlternateContent xmlns:mc="http://schemas.openxmlformats.org/markup-compatibility/2006" xmlns:p14="http://schemas.microsoft.com/office/powerpoint/2010/main">
    <mc:Choice Requires="p14">
      <p:transition spd="slow" p14:dur="2000" advTm="58876"/>
    </mc:Choice>
    <mc:Fallback xmlns="">
      <p:transition spd="slow" advTm="58876"/>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6430" y="49387"/>
            <a:ext cx="11502265"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solidFill>
                  <a:schemeClr val="tx1"/>
                </a:solidFill>
              </a:rPr>
              <a:t>Proposed Method --- Can we not rely on sharing gradients?</a:t>
            </a:r>
            <a:endParaRPr b="1" dirty="0">
              <a:solidFill>
                <a:srgbClr val="FF0000"/>
              </a:solidFill>
            </a:endParaRPr>
          </a:p>
        </p:txBody>
      </p:sp>
      <p:sp>
        <p:nvSpPr>
          <p:cNvPr id="2" name="Google Shape;71;p14">
            <a:extLst>
              <a:ext uri="{FF2B5EF4-FFF2-40B4-BE49-F238E27FC236}">
                <a16:creationId xmlns:a16="http://schemas.microsoft.com/office/drawing/2014/main" id="{3D4AB8ED-1596-9C81-9B81-62084451DBEF}"/>
              </a:ext>
            </a:extLst>
          </p:cNvPr>
          <p:cNvSpPr txBox="1">
            <a:spLocks noGrp="1"/>
          </p:cNvSpPr>
          <p:nvPr>
            <p:ph type="body" idx="1"/>
          </p:nvPr>
        </p:nvSpPr>
        <p:spPr>
          <a:xfrm>
            <a:off x="-44925" y="468636"/>
            <a:ext cx="9233850" cy="1382145"/>
          </a:xfrm>
          <a:prstGeom prst="rect">
            <a:avLst/>
          </a:prstGeom>
        </p:spPr>
        <p:txBody>
          <a:bodyPr spcFirstLastPara="1" wrap="square" lIns="91425" tIns="91425" rIns="91425" bIns="91425" anchor="t" anchorCtr="0">
            <a:normAutofit/>
          </a:bodyPr>
          <a:lstStyle/>
          <a:p>
            <a:pPr lvl="0" indent="-336550">
              <a:lnSpc>
                <a:spcPct val="200000"/>
              </a:lnSpc>
              <a:buSzPts val="1700"/>
              <a:buChar char="-"/>
            </a:pPr>
            <a:r>
              <a:rPr lang="en-US" altLang="zh-CN" sz="1700" b="1" dirty="0">
                <a:latin typeface="+mj-lt"/>
                <a:cs typeface="Times New Roman" panose="02020603050405020304" pitchFamily="18" charset="0"/>
              </a:rPr>
              <a:t>The first key insight: </a:t>
            </a:r>
            <a:r>
              <a:rPr lang="en-US" altLang="zh-CN" sz="1700" dirty="0">
                <a:latin typeface="+mj-lt"/>
                <a:cs typeface="Times New Roman" panose="02020603050405020304" pitchFamily="18" charset="0"/>
              </a:rPr>
              <a:t>Local client’s dataset may be heterogenous. Each tree makes different “amount of mistakes”, as shown below. A fixed learning rate is too weak.</a:t>
            </a:r>
          </a:p>
        </p:txBody>
      </p:sp>
      <p:pic>
        <p:nvPicPr>
          <p:cNvPr id="6" name="图片 5">
            <a:extLst>
              <a:ext uri="{FF2B5EF4-FFF2-40B4-BE49-F238E27FC236}">
                <a16:creationId xmlns:a16="http://schemas.microsoft.com/office/drawing/2014/main" id="{76488B0D-EB28-67CF-DCBC-22610C5F74B1}"/>
              </a:ext>
            </a:extLst>
          </p:cNvPr>
          <p:cNvPicPr>
            <a:picLocks noChangeAspect="1"/>
          </p:cNvPicPr>
          <p:nvPr/>
        </p:nvPicPr>
        <p:blipFill>
          <a:blip r:embed="rId3"/>
          <a:stretch>
            <a:fillRect/>
          </a:stretch>
        </p:blipFill>
        <p:spPr>
          <a:xfrm>
            <a:off x="1201819" y="1933280"/>
            <a:ext cx="6740361" cy="2587376"/>
          </a:xfrm>
          <a:prstGeom prst="rect">
            <a:avLst/>
          </a:prstGeom>
        </p:spPr>
      </p:pic>
    </p:spTree>
    <p:extLst>
      <p:ext uri="{BB962C8B-B14F-4D97-AF65-F5344CB8AC3E}">
        <p14:creationId xmlns:p14="http://schemas.microsoft.com/office/powerpoint/2010/main" val="1578869938"/>
      </p:ext>
    </p:extLst>
  </p:cSld>
  <p:clrMapOvr>
    <a:masterClrMapping/>
  </p:clrMapOvr>
  <mc:AlternateContent xmlns:mc="http://schemas.openxmlformats.org/markup-compatibility/2006" xmlns:p14="http://schemas.microsoft.com/office/powerpoint/2010/main">
    <mc:Choice Requires="p14">
      <p:transition spd="slow" p14:dur="2000" advTm="84060"/>
    </mc:Choice>
    <mc:Fallback xmlns="">
      <p:transition spd="slow" advTm="8406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6430" y="49387"/>
            <a:ext cx="11502265"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solidFill>
                  <a:schemeClr val="tx1"/>
                </a:solidFill>
              </a:rPr>
              <a:t>Proposed Method --- Can we not rely on sharing gradients?</a:t>
            </a:r>
            <a:endParaRPr b="1" dirty="0">
              <a:solidFill>
                <a:srgbClr val="FF0000"/>
              </a:solidFill>
            </a:endParaRPr>
          </a:p>
        </p:txBody>
      </p:sp>
      <p:sp>
        <p:nvSpPr>
          <p:cNvPr id="2" name="Google Shape;71;p14">
            <a:extLst>
              <a:ext uri="{FF2B5EF4-FFF2-40B4-BE49-F238E27FC236}">
                <a16:creationId xmlns:a16="http://schemas.microsoft.com/office/drawing/2014/main" id="{3D4AB8ED-1596-9C81-9B81-62084451DBEF}"/>
              </a:ext>
            </a:extLst>
          </p:cNvPr>
          <p:cNvSpPr txBox="1">
            <a:spLocks noGrp="1"/>
          </p:cNvSpPr>
          <p:nvPr>
            <p:ph type="body" idx="1"/>
          </p:nvPr>
        </p:nvSpPr>
        <p:spPr>
          <a:xfrm>
            <a:off x="0" y="706028"/>
            <a:ext cx="9233850" cy="2476787"/>
          </a:xfrm>
          <a:prstGeom prst="rect">
            <a:avLst/>
          </a:prstGeom>
        </p:spPr>
        <p:txBody>
          <a:bodyPr spcFirstLastPara="1" wrap="square" lIns="91425" tIns="91425" rIns="91425" bIns="91425" anchor="t" anchorCtr="0">
            <a:normAutofit fontScale="92500" lnSpcReduction="20000"/>
          </a:bodyPr>
          <a:lstStyle/>
          <a:p>
            <a:pPr lvl="0" indent="-336550">
              <a:lnSpc>
                <a:spcPct val="200000"/>
              </a:lnSpc>
              <a:buSzPts val="1700"/>
              <a:buChar char="-"/>
            </a:pPr>
            <a:r>
              <a:rPr lang="en-US" altLang="zh-CN" sz="1700" b="1" dirty="0">
                <a:latin typeface="+mj-lt"/>
                <a:cs typeface="Times New Roman" panose="02020603050405020304" pitchFamily="18" charset="0"/>
              </a:rPr>
              <a:t>The second key insight: </a:t>
            </a:r>
            <a:r>
              <a:rPr lang="en-US" altLang="zh-CN" sz="1700" dirty="0">
                <a:latin typeface="+mj-lt"/>
                <a:cs typeface="Times New Roman" panose="02020603050405020304" pitchFamily="18" charset="0"/>
              </a:rPr>
              <a:t>applying a weighted sum on the diverse prediction results given by all </a:t>
            </a:r>
            <a:r>
              <a:rPr lang="en-US" altLang="zh-CN" sz="1700" dirty="0" err="1">
                <a:latin typeface="+mj-lt"/>
                <a:cs typeface="Times New Roman" panose="02020603050405020304" pitchFamily="18" charset="0"/>
              </a:rPr>
              <a:t>XGBoost</a:t>
            </a:r>
            <a:r>
              <a:rPr lang="en-US" altLang="zh-CN" sz="1700" dirty="0">
                <a:latin typeface="+mj-lt"/>
                <a:cs typeface="Times New Roman" panose="02020603050405020304" pitchFamily="18" charset="0"/>
              </a:rPr>
              <a:t> tree ensembles can lead to a more accurate final prediction value, helping us to move towards the global optima. </a:t>
            </a:r>
          </a:p>
          <a:p>
            <a:pPr lvl="0" indent="-336550">
              <a:lnSpc>
                <a:spcPct val="200000"/>
              </a:lnSpc>
              <a:buSzPts val="1700"/>
              <a:buChar char="-"/>
            </a:pPr>
            <a:endParaRPr lang="en-US" altLang="zh-CN" sz="1700" dirty="0">
              <a:latin typeface="+mj-lt"/>
              <a:cs typeface="Times New Roman" panose="02020603050405020304" pitchFamily="18" charset="0"/>
            </a:endParaRPr>
          </a:p>
          <a:p>
            <a:pPr lvl="0" indent="-336550">
              <a:lnSpc>
                <a:spcPct val="200000"/>
              </a:lnSpc>
              <a:buSzPts val="1700"/>
              <a:buChar char="-"/>
            </a:pPr>
            <a:r>
              <a:rPr lang="en-US" altLang="zh-CN" sz="1700" dirty="0" err="1">
                <a:latin typeface="+mj-lt"/>
                <a:cs typeface="Times New Roman" panose="02020603050405020304" pitchFamily="18" charset="0"/>
              </a:rPr>
              <a:t>FedAvg</a:t>
            </a:r>
            <a:r>
              <a:rPr lang="en-US" altLang="zh-CN" sz="1700" dirty="0">
                <a:latin typeface="+mj-lt"/>
                <a:cs typeface="Times New Roman" panose="02020603050405020304" pitchFamily="18" charset="0"/>
              </a:rPr>
              <a:t> [1] and </a:t>
            </a:r>
            <a:r>
              <a:rPr lang="en-US" altLang="zh-CN" sz="1700" dirty="0" err="1">
                <a:latin typeface="+mj-lt"/>
                <a:cs typeface="Times New Roman" panose="02020603050405020304" pitchFamily="18" charset="0"/>
              </a:rPr>
              <a:t>FedProx</a:t>
            </a:r>
            <a:r>
              <a:rPr lang="en-US" altLang="zh-CN" sz="1700" dirty="0">
                <a:latin typeface="+mj-lt"/>
                <a:cs typeface="Times New Roman" panose="02020603050405020304" pitchFamily="18" charset="0"/>
              </a:rPr>
              <a:t> [2] have given theoretical convergence.</a:t>
            </a:r>
          </a:p>
        </p:txBody>
      </p:sp>
      <p:sp>
        <p:nvSpPr>
          <p:cNvPr id="3" name="文本框 2">
            <a:extLst>
              <a:ext uri="{FF2B5EF4-FFF2-40B4-BE49-F238E27FC236}">
                <a16:creationId xmlns:a16="http://schemas.microsoft.com/office/drawing/2014/main" id="{F92052D4-09F5-6DD4-F8B3-AEC00CDB8824}"/>
              </a:ext>
            </a:extLst>
          </p:cNvPr>
          <p:cNvSpPr txBox="1"/>
          <p:nvPr/>
        </p:nvSpPr>
        <p:spPr>
          <a:xfrm>
            <a:off x="0" y="4804946"/>
            <a:ext cx="8383779" cy="338554"/>
          </a:xfrm>
          <a:prstGeom prst="rect">
            <a:avLst/>
          </a:prstGeom>
          <a:noFill/>
        </p:spPr>
        <p:txBody>
          <a:bodyPr wrap="square" rtlCol="0">
            <a:spAutoFit/>
          </a:bodyPr>
          <a:lstStyle/>
          <a:p>
            <a:r>
              <a:rPr kumimoji="1" lang="en-US" altLang="zh-CN" sz="800" dirty="0">
                <a:latin typeface="+mj-lt"/>
                <a:cs typeface="Times New Roman" panose="02020603050405020304" pitchFamily="18" charset="0"/>
              </a:rPr>
              <a:t>[1] McMahan et al. 2017. Communication-efficient learning of deep networks from decentralized data. In International Conference on Artificial Intelligence and Statistics.</a:t>
            </a:r>
          </a:p>
          <a:p>
            <a:r>
              <a:rPr kumimoji="1" lang="en-US" altLang="zh-CN" sz="800" dirty="0">
                <a:latin typeface="+mj-lt"/>
                <a:cs typeface="Times New Roman" panose="02020603050405020304" pitchFamily="18" charset="0"/>
              </a:rPr>
              <a:t>[2] Tian Li, </a:t>
            </a:r>
            <a:r>
              <a:rPr kumimoji="1" lang="en-US" altLang="zh-CN" sz="800" dirty="0" err="1">
                <a:latin typeface="+mj-lt"/>
                <a:cs typeface="Times New Roman" panose="02020603050405020304" pitchFamily="18" charset="0"/>
              </a:rPr>
              <a:t>Anit</a:t>
            </a:r>
            <a:r>
              <a:rPr kumimoji="1" lang="en-US" altLang="zh-CN" sz="800" dirty="0">
                <a:latin typeface="+mj-lt"/>
                <a:cs typeface="Times New Roman" panose="02020603050405020304" pitchFamily="18" charset="0"/>
              </a:rPr>
              <a:t> Kumar Sahu, Manzil Zaheer, </a:t>
            </a:r>
            <a:r>
              <a:rPr kumimoji="1" lang="en-US" altLang="zh-CN" sz="800" dirty="0" err="1">
                <a:latin typeface="+mj-lt"/>
                <a:cs typeface="Times New Roman" panose="02020603050405020304" pitchFamily="18" charset="0"/>
              </a:rPr>
              <a:t>Maziar</a:t>
            </a:r>
            <a:r>
              <a:rPr kumimoji="1" lang="en-US" altLang="zh-CN" sz="800" dirty="0">
                <a:latin typeface="+mj-lt"/>
                <a:cs typeface="Times New Roman" panose="02020603050405020304" pitchFamily="18" charset="0"/>
              </a:rPr>
              <a:t> </a:t>
            </a:r>
            <a:r>
              <a:rPr kumimoji="1" lang="en-US" altLang="zh-CN" sz="800" dirty="0" err="1">
                <a:latin typeface="+mj-lt"/>
                <a:cs typeface="Times New Roman" panose="02020603050405020304" pitchFamily="18" charset="0"/>
              </a:rPr>
              <a:t>Sanjabi</a:t>
            </a:r>
            <a:r>
              <a:rPr kumimoji="1" lang="en-US" altLang="zh-CN" sz="800" dirty="0">
                <a:latin typeface="+mj-lt"/>
                <a:cs typeface="Times New Roman" panose="02020603050405020304" pitchFamily="18" charset="0"/>
              </a:rPr>
              <a:t>, </a:t>
            </a:r>
            <a:r>
              <a:rPr kumimoji="1" lang="en-US" altLang="zh-CN" sz="800" dirty="0" err="1">
                <a:latin typeface="+mj-lt"/>
                <a:cs typeface="Times New Roman" panose="02020603050405020304" pitchFamily="18" charset="0"/>
              </a:rPr>
              <a:t>Ameet</a:t>
            </a:r>
            <a:r>
              <a:rPr kumimoji="1" lang="en-US" altLang="zh-CN" sz="800" dirty="0">
                <a:latin typeface="+mj-lt"/>
                <a:cs typeface="Times New Roman" panose="02020603050405020304" pitchFamily="18" charset="0"/>
              </a:rPr>
              <a:t> Talwalkar, and Virginia Smith. 2020. Federated Optimization in Heterogeneous Networks. In </a:t>
            </a:r>
            <a:r>
              <a:rPr kumimoji="1" lang="en-US" altLang="zh-CN" sz="800" dirty="0" err="1">
                <a:latin typeface="+mj-lt"/>
                <a:cs typeface="Times New Roman" panose="02020603050405020304" pitchFamily="18" charset="0"/>
              </a:rPr>
              <a:t>MLSys</a:t>
            </a:r>
            <a:r>
              <a:rPr kumimoji="1" lang="en-US" altLang="zh-CN" sz="800" dirty="0">
                <a:latin typeface="+mj-lt"/>
                <a:cs typeface="Times New Roman" panose="02020603050405020304" pitchFamily="18" charset="0"/>
              </a:rPr>
              <a:t>.</a:t>
            </a:r>
          </a:p>
        </p:txBody>
      </p:sp>
    </p:spTree>
    <p:extLst>
      <p:ext uri="{BB962C8B-B14F-4D97-AF65-F5344CB8AC3E}">
        <p14:creationId xmlns:p14="http://schemas.microsoft.com/office/powerpoint/2010/main" val="3590487877"/>
      </p:ext>
    </p:extLst>
  </p:cSld>
  <p:clrMapOvr>
    <a:masterClrMapping/>
  </p:clrMapOvr>
  <mc:AlternateContent xmlns:mc="http://schemas.openxmlformats.org/markup-compatibility/2006" xmlns:p14="http://schemas.microsoft.com/office/powerpoint/2010/main">
    <mc:Choice Requires="p14">
      <p:transition spd="slow" p14:dur="2000" advTm="50665"/>
    </mc:Choice>
    <mc:Fallback xmlns="">
      <p:transition spd="slow" advTm="50665"/>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6430" y="49387"/>
            <a:ext cx="11502265"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solidFill>
                  <a:schemeClr val="tx1"/>
                </a:solidFill>
              </a:rPr>
              <a:t>Proposed Method --- Learnable learning rate</a:t>
            </a:r>
            <a:endParaRPr b="1" dirty="0">
              <a:solidFill>
                <a:srgbClr val="FF0000"/>
              </a:solidFill>
            </a:endParaRPr>
          </a:p>
        </p:txBody>
      </p:sp>
      <p:pic>
        <p:nvPicPr>
          <p:cNvPr id="7" name="图片 6">
            <a:extLst>
              <a:ext uri="{FF2B5EF4-FFF2-40B4-BE49-F238E27FC236}">
                <a16:creationId xmlns:a16="http://schemas.microsoft.com/office/drawing/2014/main" id="{352F41C5-4F1E-FFD0-BB3D-08A6FAD4FEFD}"/>
              </a:ext>
            </a:extLst>
          </p:cNvPr>
          <p:cNvPicPr>
            <a:picLocks noChangeAspect="1"/>
          </p:cNvPicPr>
          <p:nvPr/>
        </p:nvPicPr>
        <p:blipFill>
          <a:blip r:embed="rId3"/>
          <a:stretch>
            <a:fillRect/>
          </a:stretch>
        </p:blipFill>
        <p:spPr>
          <a:xfrm>
            <a:off x="1383073" y="939509"/>
            <a:ext cx="6377853" cy="3720414"/>
          </a:xfrm>
          <a:prstGeom prst="rect">
            <a:avLst/>
          </a:prstGeom>
        </p:spPr>
      </p:pic>
    </p:spTree>
    <p:extLst>
      <p:ext uri="{BB962C8B-B14F-4D97-AF65-F5344CB8AC3E}">
        <p14:creationId xmlns:p14="http://schemas.microsoft.com/office/powerpoint/2010/main" val="1722491833"/>
      </p:ext>
    </p:extLst>
  </p:cSld>
  <p:clrMapOvr>
    <a:masterClrMapping/>
  </p:clrMapOvr>
  <mc:AlternateContent xmlns:mc="http://schemas.openxmlformats.org/markup-compatibility/2006" xmlns:p14="http://schemas.microsoft.com/office/powerpoint/2010/main">
    <mc:Choice Requires="p14">
      <p:transition spd="slow" p14:dur="2000" advTm="29127"/>
    </mc:Choice>
    <mc:Fallback xmlns="">
      <p:transition spd="slow" advTm="29127"/>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6430" y="49387"/>
            <a:ext cx="11502265"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solidFill>
                  <a:schemeClr val="tx1"/>
                </a:solidFill>
              </a:rPr>
              <a:t>Proposed Method --- Learnable learning rate by </a:t>
            </a:r>
            <a:br>
              <a:rPr lang="en-US" b="1" dirty="0">
                <a:solidFill>
                  <a:schemeClr val="tx1"/>
                </a:solidFill>
              </a:rPr>
            </a:br>
            <a:r>
              <a:rPr lang="en-US" b="1" dirty="0">
                <a:solidFill>
                  <a:schemeClr val="tx1"/>
                </a:solidFill>
              </a:rPr>
              <a:t>interpretable 1-layer 1D CNN</a:t>
            </a:r>
            <a:endParaRPr b="1" dirty="0">
              <a:solidFill>
                <a:srgbClr val="FF0000"/>
              </a:solidFill>
            </a:endParaRPr>
          </a:p>
        </p:txBody>
      </p:sp>
      <p:pic>
        <p:nvPicPr>
          <p:cNvPr id="3" name="图片 2">
            <a:extLst>
              <a:ext uri="{FF2B5EF4-FFF2-40B4-BE49-F238E27FC236}">
                <a16:creationId xmlns:a16="http://schemas.microsoft.com/office/drawing/2014/main" id="{C5928CD5-5E73-F9D6-9B5C-C27F5BC320E3}"/>
              </a:ext>
            </a:extLst>
          </p:cNvPr>
          <p:cNvPicPr>
            <a:picLocks noChangeAspect="1"/>
          </p:cNvPicPr>
          <p:nvPr/>
        </p:nvPicPr>
        <p:blipFill>
          <a:blip r:embed="rId3"/>
          <a:stretch>
            <a:fillRect/>
          </a:stretch>
        </p:blipFill>
        <p:spPr>
          <a:xfrm>
            <a:off x="4188744" y="987934"/>
            <a:ext cx="4262288" cy="3974295"/>
          </a:xfrm>
          <a:prstGeom prst="rect">
            <a:avLst/>
          </a:prstGeom>
        </p:spPr>
      </p:pic>
      <p:sp>
        <p:nvSpPr>
          <p:cNvPr id="4" name="Google Shape;71;p14">
            <a:extLst>
              <a:ext uri="{FF2B5EF4-FFF2-40B4-BE49-F238E27FC236}">
                <a16:creationId xmlns:a16="http://schemas.microsoft.com/office/drawing/2014/main" id="{99B13FBB-ECA2-937D-92DE-FA8E6A4C85A0}"/>
              </a:ext>
            </a:extLst>
          </p:cNvPr>
          <p:cNvSpPr txBox="1">
            <a:spLocks noGrp="1"/>
          </p:cNvSpPr>
          <p:nvPr>
            <p:ph type="body" idx="1"/>
          </p:nvPr>
        </p:nvSpPr>
        <p:spPr>
          <a:xfrm>
            <a:off x="46430" y="1444582"/>
            <a:ext cx="4020012" cy="2938383"/>
          </a:xfrm>
          <a:prstGeom prst="rect">
            <a:avLst/>
          </a:prstGeom>
        </p:spPr>
        <p:txBody>
          <a:bodyPr spcFirstLastPara="1" wrap="square" lIns="91425" tIns="91425" rIns="91425" bIns="91425" anchor="t" anchorCtr="0">
            <a:normAutofit/>
          </a:bodyPr>
          <a:lstStyle/>
          <a:p>
            <a:pPr lvl="0" indent="-336550">
              <a:lnSpc>
                <a:spcPct val="200000"/>
              </a:lnSpc>
              <a:buSzPts val="1700"/>
              <a:buChar char="-"/>
            </a:pPr>
            <a:r>
              <a:rPr lang="en-US" altLang="zh-CN" sz="1600" dirty="0">
                <a:latin typeface="+mj-lt"/>
                <a:cs typeface="Times New Roman" panose="02020603050405020304" pitchFamily="18" charset="0"/>
              </a:rPr>
              <a:t>1D Convolution with large Kernel = large Stride = number of local trees</a:t>
            </a:r>
          </a:p>
          <a:p>
            <a:pPr lvl="0" indent="-336550">
              <a:lnSpc>
                <a:spcPct val="200000"/>
              </a:lnSpc>
              <a:buSzPts val="1700"/>
              <a:buChar char="-"/>
            </a:pPr>
            <a:endParaRPr lang="en-US" altLang="zh-CN" sz="1600" dirty="0">
              <a:latin typeface="+mj-lt"/>
              <a:cs typeface="Times New Roman" panose="02020603050405020304" pitchFamily="18" charset="0"/>
            </a:endParaRPr>
          </a:p>
          <a:p>
            <a:pPr lvl="0" indent="-336550">
              <a:lnSpc>
                <a:spcPct val="200000"/>
              </a:lnSpc>
              <a:buSzPts val="1700"/>
              <a:buChar char="-"/>
            </a:pPr>
            <a:r>
              <a:rPr lang="en-US" altLang="zh-CN" sz="1600" dirty="0">
                <a:latin typeface="+mj-lt"/>
                <a:cs typeface="Times New Roman" panose="02020603050405020304" pitchFamily="18" charset="0"/>
              </a:rPr>
              <a:t>Output channel represents the number of learning rate strategy</a:t>
            </a:r>
          </a:p>
        </p:txBody>
      </p:sp>
    </p:spTree>
    <p:extLst>
      <p:ext uri="{BB962C8B-B14F-4D97-AF65-F5344CB8AC3E}">
        <p14:creationId xmlns:p14="http://schemas.microsoft.com/office/powerpoint/2010/main" val="2990955657"/>
      </p:ext>
    </p:extLst>
  </p:cSld>
  <p:clrMapOvr>
    <a:masterClrMapping/>
  </p:clrMapOvr>
  <mc:AlternateContent xmlns:mc="http://schemas.openxmlformats.org/markup-compatibility/2006" xmlns:p14="http://schemas.microsoft.com/office/powerpoint/2010/main">
    <mc:Choice Requires="p14">
      <p:transition spd="slow" p14:dur="2000" advTm="41058"/>
    </mc:Choice>
    <mc:Fallback xmlns="">
      <p:transition spd="slow" advTm="41058"/>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6430" y="49387"/>
            <a:ext cx="11502265"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solidFill>
                  <a:schemeClr val="tx1"/>
                </a:solidFill>
              </a:rPr>
              <a:t>Proposed Method --- Learnable learning rate by </a:t>
            </a:r>
            <a:br>
              <a:rPr lang="en-US" b="1" dirty="0">
                <a:solidFill>
                  <a:schemeClr val="tx1"/>
                </a:solidFill>
              </a:rPr>
            </a:br>
            <a:r>
              <a:rPr lang="en-US" b="1" dirty="0">
                <a:solidFill>
                  <a:schemeClr val="tx1"/>
                </a:solidFill>
              </a:rPr>
              <a:t>interpretable 1-layer 1D CNN</a:t>
            </a:r>
            <a:endParaRPr b="1" dirty="0">
              <a:solidFill>
                <a:srgbClr val="FF0000"/>
              </a:solidFill>
            </a:endParaRPr>
          </a:p>
        </p:txBody>
      </p:sp>
      <p:pic>
        <p:nvPicPr>
          <p:cNvPr id="7" name="图片 6">
            <a:extLst>
              <a:ext uri="{FF2B5EF4-FFF2-40B4-BE49-F238E27FC236}">
                <a16:creationId xmlns:a16="http://schemas.microsoft.com/office/drawing/2014/main" id="{97D5A61C-EB4A-340B-4B0B-ED90DB26AF23}"/>
              </a:ext>
            </a:extLst>
          </p:cNvPr>
          <p:cNvPicPr>
            <a:picLocks noChangeAspect="1"/>
          </p:cNvPicPr>
          <p:nvPr/>
        </p:nvPicPr>
        <p:blipFill>
          <a:blip r:embed="rId3"/>
          <a:stretch>
            <a:fillRect/>
          </a:stretch>
        </p:blipFill>
        <p:spPr>
          <a:xfrm>
            <a:off x="923658" y="949569"/>
            <a:ext cx="7296683" cy="4048858"/>
          </a:xfrm>
          <a:prstGeom prst="rect">
            <a:avLst/>
          </a:prstGeom>
        </p:spPr>
      </p:pic>
    </p:spTree>
    <p:extLst>
      <p:ext uri="{BB962C8B-B14F-4D97-AF65-F5344CB8AC3E}">
        <p14:creationId xmlns:p14="http://schemas.microsoft.com/office/powerpoint/2010/main" val="1638348745"/>
      </p:ext>
    </p:extLst>
  </p:cSld>
  <p:clrMapOvr>
    <a:masterClrMapping/>
  </p:clrMapOvr>
  <mc:AlternateContent xmlns:mc="http://schemas.openxmlformats.org/markup-compatibility/2006" xmlns:p14="http://schemas.microsoft.com/office/powerpoint/2010/main">
    <mc:Choice Requires="p14">
      <p:transition spd="slow" p14:dur="2000" advTm="43500"/>
    </mc:Choice>
    <mc:Fallback xmlns="">
      <p:transition spd="slow" advTm="435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6430" y="49387"/>
            <a:ext cx="11502265"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solidFill>
                  <a:schemeClr val="tx1"/>
                </a:solidFill>
              </a:rPr>
              <a:t>Advantages of </a:t>
            </a:r>
            <a:r>
              <a:rPr lang="en-US" b="1" dirty="0" err="1">
                <a:solidFill>
                  <a:schemeClr val="tx1"/>
                </a:solidFill>
              </a:rPr>
              <a:t>FedXGBllr</a:t>
            </a:r>
            <a:endParaRPr b="1" dirty="0">
              <a:solidFill>
                <a:srgbClr val="FF0000"/>
              </a:solidFill>
            </a:endParaRPr>
          </a:p>
        </p:txBody>
      </p:sp>
      <p:sp>
        <p:nvSpPr>
          <p:cNvPr id="2" name="Google Shape;71;p14">
            <a:extLst>
              <a:ext uri="{FF2B5EF4-FFF2-40B4-BE49-F238E27FC236}">
                <a16:creationId xmlns:a16="http://schemas.microsoft.com/office/drawing/2014/main" id="{8982F6C6-CE86-FDC3-37A1-1DAAE5003BF7}"/>
              </a:ext>
            </a:extLst>
          </p:cNvPr>
          <p:cNvSpPr txBox="1">
            <a:spLocks noGrp="1"/>
          </p:cNvSpPr>
          <p:nvPr>
            <p:ph type="body" idx="1"/>
          </p:nvPr>
        </p:nvSpPr>
        <p:spPr>
          <a:xfrm>
            <a:off x="46430" y="999248"/>
            <a:ext cx="9233850" cy="2933987"/>
          </a:xfrm>
          <a:prstGeom prst="rect">
            <a:avLst/>
          </a:prstGeom>
        </p:spPr>
        <p:txBody>
          <a:bodyPr spcFirstLastPara="1" wrap="square" lIns="91425" tIns="91425" rIns="91425" bIns="91425" anchor="t" anchorCtr="0">
            <a:normAutofit/>
          </a:bodyPr>
          <a:lstStyle/>
          <a:p>
            <a:pPr lvl="0" indent="-336550">
              <a:lnSpc>
                <a:spcPct val="200000"/>
              </a:lnSpc>
              <a:buSzPts val="1700"/>
              <a:buChar char="-"/>
            </a:pPr>
            <a:r>
              <a:rPr lang="en-US" altLang="zh-CN" b="1" dirty="0" err="1">
                <a:latin typeface="+mj-lt"/>
                <a:cs typeface="Times New Roman" panose="02020603050405020304" pitchFamily="18" charset="0"/>
              </a:rPr>
              <a:t>FedXGBllr</a:t>
            </a:r>
            <a:r>
              <a:rPr lang="en-US" altLang="zh-CN" dirty="0">
                <a:latin typeface="+mj-lt"/>
                <a:cs typeface="Times New Roman" panose="02020603050405020304" pitchFamily="18" charset="0"/>
              </a:rPr>
              <a:t>: a </a:t>
            </a:r>
            <a:r>
              <a:rPr lang="en-US" altLang="zh-CN" b="1" dirty="0">
                <a:latin typeface="+mj-lt"/>
                <a:cs typeface="Times New Roman" panose="02020603050405020304" pitchFamily="18" charset="0"/>
              </a:rPr>
              <a:t>fed</a:t>
            </a:r>
            <a:r>
              <a:rPr lang="en-US" altLang="zh-CN" dirty="0">
                <a:latin typeface="+mj-lt"/>
                <a:cs typeface="Times New Roman" panose="02020603050405020304" pitchFamily="18" charset="0"/>
              </a:rPr>
              <a:t>erated </a:t>
            </a:r>
            <a:r>
              <a:rPr lang="en-US" altLang="zh-CN" b="1" dirty="0" err="1">
                <a:latin typeface="+mj-lt"/>
                <a:cs typeface="Times New Roman" panose="02020603050405020304" pitchFamily="18" charset="0"/>
              </a:rPr>
              <a:t>XGB</a:t>
            </a:r>
            <a:r>
              <a:rPr lang="en-US" altLang="zh-CN" dirty="0" err="1">
                <a:latin typeface="+mj-lt"/>
                <a:cs typeface="Times New Roman" panose="02020603050405020304" pitchFamily="18" charset="0"/>
              </a:rPr>
              <a:t>oost</a:t>
            </a:r>
            <a:r>
              <a:rPr lang="en-US" altLang="zh-CN" dirty="0">
                <a:latin typeface="+mj-lt"/>
                <a:cs typeface="Times New Roman" panose="02020603050405020304" pitchFamily="18" charset="0"/>
              </a:rPr>
              <a:t> with </a:t>
            </a:r>
            <a:r>
              <a:rPr lang="en-US" altLang="zh-CN" b="1" dirty="0">
                <a:latin typeface="+mj-lt"/>
                <a:cs typeface="Times New Roman" panose="02020603050405020304" pitchFamily="18" charset="0"/>
              </a:rPr>
              <a:t>l</a:t>
            </a:r>
            <a:r>
              <a:rPr lang="en-US" altLang="zh-CN" dirty="0">
                <a:latin typeface="+mj-lt"/>
                <a:cs typeface="Times New Roman" panose="02020603050405020304" pitchFamily="18" charset="0"/>
              </a:rPr>
              <a:t>earnable </a:t>
            </a:r>
            <a:r>
              <a:rPr lang="en-US" altLang="zh-CN" b="1" dirty="0">
                <a:latin typeface="+mj-lt"/>
                <a:cs typeface="Times New Roman" panose="02020603050405020304" pitchFamily="18" charset="0"/>
              </a:rPr>
              <a:t>l</a:t>
            </a:r>
            <a:r>
              <a:rPr lang="en-US" altLang="zh-CN" dirty="0">
                <a:latin typeface="+mj-lt"/>
                <a:cs typeface="Times New Roman" panose="02020603050405020304" pitchFamily="18" charset="0"/>
              </a:rPr>
              <a:t>earning </a:t>
            </a:r>
            <a:r>
              <a:rPr lang="en-US" altLang="zh-CN" b="1" dirty="0">
                <a:latin typeface="+mj-lt"/>
                <a:cs typeface="Times New Roman" panose="02020603050405020304" pitchFamily="18" charset="0"/>
              </a:rPr>
              <a:t>r</a:t>
            </a:r>
            <a:r>
              <a:rPr lang="en-US" altLang="zh-CN" dirty="0">
                <a:latin typeface="+mj-lt"/>
                <a:cs typeface="Times New Roman" panose="02020603050405020304" pitchFamily="18" charset="0"/>
              </a:rPr>
              <a:t>ates</a:t>
            </a:r>
          </a:p>
          <a:p>
            <a:pPr marL="120650" lvl="0" indent="0">
              <a:lnSpc>
                <a:spcPct val="200000"/>
              </a:lnSpc>
              <a:buSzPts val="1700"/>
              <a:buNone/>
            </a:pPr>
            <a:r>
              <a:rPr lang="en-US" altLang="zh-CN" sz="1400" dirty="0">
                <a:latin typeface="+mj-lt"/>
                <a:cs typeface="Times New Roman" panose="02020603050405020304" pitchFamily="18" charset="0"/>
              </a:rPr>
              <a:t>	</a:t>
            </a:r>
          </a:p>
        </p:txBody>
      </p:sp>
    </p:spTree>
    <p:extLst>
      <p:ext uri="{BB962C8B-B14F-4D97-AF65-F5344CB8AC3E}">
        <p14:creationId xmlns:p14="http://schemas.microsoft.com/office/powerpoint/2010/main" val="1366227401"/>
      </p:ext>
    </p:extLst>
  </p:cSld>
  <p:clrMapOvr>
    <a:masterClrMapping/>
  </p:clrMapOvr>
  <mc:AlternateContent xmlns:mc="http://schemas.openxmlformats.org/markup-compatibility/2006" xmlns:p14="http://schemas.microsoft.com/office/powerpoint/2010/main">
    <mc:Choice Requires="p14">
      <p:transition spd="slow" p14:dur="2000" advTm="7085"/>
    </mc:Choice>
    <mc:Fallback xmlns="">
      <p:transition spd="slow" advTm="7085"/>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6430" y="49387"/>
            <a:ext cx="11502265"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solidFill>
                  <a:schemeClr val="tx1"/>
                </a:solidFill>
              </a:rPr>
              <a:t>Advantages of </a:t>
            </a:r>
            <a:r>
              <a:rPr lang="en-US" b="1" dirty="0" err="1">
                <a:solidFill>
                  <a:schemeClr val="tx1"/>
                </a:solidFill>
              </a:rPr>
              <a:t>FedXGBllr</a:t>
            </a:r>
            <a:endParaRPr b="1" dirty="0">
              <a:solidFill>
                <a:srgbClr val="FF0000"/>
              </a:solidFill>
            </a:endParaRPr>
          </a:p>
        </p:txBody>
      </p:sp>
      <p:sp>
        <p:nvSpPr>
          <p:cNvPr id="3" name="Google Shape;71;p14">
            <a:extLst>
              <a:ext uri="{FF2B5EF4-FFF2-40B4-BE49-F238E27FC236}">
                <a16:creationId xmlns:a16="http://schemas.microsoft.com/office/drawing/2014/main" id="{947DE3B5-5F36-04C0-F076-D112BD3877E9}"/>
              </a:ext>
            </a:extLst>
          </p:cNvPr>
          <p:cNvSpPr txBox="1">
            <a:spLocks/>
          </p:cNvSpPr>
          <p:nvPr/>
        </p:nvSpPr>
        <p:spPr>
          <a:xfrm>
            <a:off x="149470" y="1000571"/>
            <a:ext cx="9233850" cy="3189292"/>
          </a:xfrm>
          <a:prstGeom prst="rect">
            <a:avLst/>
          </a:prstGeom>
          <a:noFill/>
          <a:ln>
            <a:noFill/>
          </a:ln>
        </p:spPr>
        <p:txBody>
          <a:bodyPr spcFirstLastPara="1" wrap="square" lIns="91425" tIns="91425" rIns="91425" bIns="91425" anchor="t" anchorCtr="0">
            <a:normAutofit fontScale="925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lvl="0" indent="-336550">
              <a:lnSpc>
                <a:spcPct val="200000"/>
              </a:lnSpc>
              <a:buSzPts val="1700"/>
              <a:buChar char="-"/>
            </a:pPr>
            <a:r>
              <a:rPr lang="en-US" altLang="zh-CN" sz="1800" b="1" dirty="0">
                <a:latin typeface="+mj-lt"/>
                <a:cs typeface="Times New Roman" panose="02020603050405020304" pitchFamily="18" charset="0"/>
              </a:rPr>
              <a:t>Privacy protection</a:t>
            </a:r>
            <a:r>
              <a:rPr lang="en-US" altLang="zh-CN" sz="1800" dirty="0">
                <a:latin typeface="+mj-lt"/>
                <a:cs typeface="Times New Roman" panose="02020603050405020304" pitchFamily="18" charset="0"/>
              </a:rPr>
              <a:t>: </a:t>
            </a:r>
          </a:p>
          <a:p>
            <a:pPr marL="577850" lvl="1" indent="0">
              <a:lnSpc>
                <a:spcPct val="200000"/>
              </a:lnSpc>
              <a:buSzPts val="1700"/>
              <a:buNone/>
            </a:pPr>
            <a:r>
              <a:rPr lang="en-US" altLang="zh-CN" dirty="0">
                <a:latin typeface="+mj-lt"/>
                <a:cs typeface="Times New Roman" panose="02020603050405020304" pitchFamily="18" charset="0"/>
              </a:rPr>
              <a:t>The clients only need to send the constructed tree ensemble to the server</a:t>
            </a:r>
          </a:p>
          <a:p>
            <a:pPr marL="577850" lvl="1" indent="0">
              <a:lnSpc>
                <a:spcPct val="200000"/>
              </a:lnSpc>
              <a:buSzPts val="1700"/>
              <a:buFont typeface="Arial"/>
              <a:buNone/>
            </a:pPr>
            <a:endParaRPr lang="en-US" altLang="zh-CN" sz="1300" dirty="0">
              <a:latin typeface="+mj-lt"/>
              <a:cs typeface="Times New Roman" panose="02020603050405020304" pitchFamily="18" charset="0"/>
            </a:endParaRPr>
          </a:p>
          <a:p>
            <a:pPr indent="-336550">
              <a:lnSpc>
                <a:spcPct val="200000"/>
              </a:lnSpc>
              <a:buSzPts val="1700"/>
              <a:buFont typeface="Arial"/>
              <a:buChar char="-"/>
            </a:pPr>
            <a:r>
              <a:rPr kumimoji="1" lang="en-US" altLang="zh-CN" sz="1700" b="1" dirty="0">
                <a:latin typeface="+mj-lt"/>
                <a:cs typeface="Times New Roman" panose="02020603050405020304" pitchFamily="18" charset="0"/>
              </a:rPr>
              <a:t>Lower communication overhead:</a:t>
            </a:r>
          </a:p>
          <a:p>
            <a:pPr marL="577850" lvl="1" indent="0">
              <a:lnSpc>
                <a:spcPct val="200000"/>
              </a:lnSpc>
              <a:buSzPts val="1700"/>
              <a:buFont typeface="Arial"/>
              <a:buNone/>
            </a:pPr>
            <a:r>
              <a:rPr lang="en-US" altLang="zh-CN" dirty="0">
                <a:latin typeface="+mj-lt"/>
                <a:cs typeface="Times New Roman" panose="02020603050405020304" pitchFamily="18" charset="0"/>
              </a:rPr>
              <a:t>Independent of dataset size, any hyperparameter related to the trained </a:t>
            </a:r>
            <a:r>
              <a:rPr lang="en-US" altLang="zh-CN" dirty="0" err="1">
                <a:latin typeface="+mj-lt"/>
                <a:cs typeface="Times New Roman" panose="02020603050405020304" pitchFamily="18" charset="0"/>
              </a:rPr>
              <a:t>XGBoost</a:t>
            </a:r>
            <a:endParaRPr lang="en-US" altLang="zh-CN" dirty="0">
              <a:latin typeface="+mj-lt"/>
              <a:cs typeface="Times New Roman" panose="02020603050405020304" pitchFamily="18" charset="0"/>
            </a:endParaRPr>
          </a:p>
          <a:p>
            <a:pPr marL="577850" lvl="1" indent="0">
              <a:lnSpc>
                <a:spcPct val="200000"/>
              </a:lnSpc>
              <a:buSzPts val="1700"/>
              <a:buFont typeface="Arial"/>
              <a:buNone/>
            </a:pPr>
            <a:r>
              <a:rPr lang="en-US" altLang="zh-CN" dirty="0">
                <a:latin typeface="+mj-lt"/>
                <a:cs typeface="Times New Roman" panose="02020603050405020304" pitchFamily="18" charset="0"/>
              </a:rPr>
              <a:t>The number of communication round = training round</a:t>
            </a:r>
          </a:p>
          <a:p>
            <a:pPr marL="577850" lvl="1" indent="0">
              <a:lnSpc>
                <a:spcPct val="200000"/>
              </a:lnSpc>
              <a:buSzPts val="1700"/>
              <a:buFont typeface="Arial"/>
              <a:buNone/>
            </a:pPr>
            <a:r>
              <a:rPr lang="en-US" altLang="zh-CN" dirty="0">
                <a:latin typeface="+mj-lt"/>
                <a:cs typeface="Times New Roman" panose="02020603050405020304" pitchFamily="18" charset="0"/>
              </a:rPr>
              <a:t>Experiments show that 10 communication rounds reaches SOTA</a:t>
            </a:r>
          </a:p>
          <a:p>
            <a:pPr indent="-336550">
              <a:lnSpc>
                <a:spcPct val="200000"/>
              </a:lnSpc>
              <a:buSzPts val="1700"/>
              <a:buFont typeface="Arial"/>
              <a:buChar char="-"/>
            </a:pPr>
            <a:endParaRPr kumimoji="1" lang="en-US" altLang="zh-CN" sz="1400" dirty="0">
              <a:latin typeface="+mj-lt"/>
              <a:cs typeface="Times New Roman" panose="02020603050405020304" pitchFamily="18" charset="0"/>
            </a:endParaRPr>
          </a:p>
        </p:txBody>
      </p:sp>
    </p:spTree>
    <p:extLst>
      <p:ext uri="{BB962C8B-B14F-4D97-AF65-F5344CB8AC3E}">
        <p14:creationId xmlns:p14="http://schemas.microsoft.com/office/powerpoint/2010/main" val="3206508669"/>
      </p:ext>
    </p:extLst>
  </p:cSld>
  <p:clrMapOvr>
    <a:masterClrMapping/>
  </p:clrMapOvr>
  <mc:AlternateContent xmlns:mc="http://schemas.openxmlformats.org/markup-compatibility/2006" xmlns:p14="http://schemas.microsoft.com/office/powerpoint/2010/main">
    <mc:Choice Requires="p14">
      <p:transition spd="slow" p14:dur="2000" advTm="35318"/>
    </mc:Choice>
    <mc:Fallback xmlns="">
      <p:transition spd="slow" advTm="35318"/>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6430" y="49387"/>
            <a:ext cx="11502265"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solidFill>
                  <a:schemeClr val="tx1"/>
                </a:solidFill>
              </a:rPr>
              <a:t>Experiments</a:t>
            </a:r>
            <a:endParaRPr b="1" dirty="0">
              <a:solidFill>
                <a:srgbClr val="FF0000"/>
              </a:solidFill>
            </a:endParaRPr>
          </a:p>
        </p:txBody>
      </p:sp>
      <p:pic>
        <p:nvPicPr>
          <p:cNvPr id="4" name="图片 3">
            <a:extLst>
              <a:ext uri="{FF2B5EF4-FFF2-40B4-BE49-F238E27FC236}">
                <a16:creationId xmlns:a16="http://schemas.microsoft.com/office/drawing/2014/main" id="{BCAC168D-228A-0F5D-53CE-BCA5A0018096}"/>
              </a:ext>
            </a:extLst>
          </p:cNvPr>
          <p:cNvPicPr>
            <a:picLocks noChangeAspect="1"/>
          </p:cNvPicPr>
          <p:nvPr/>
        </p:nvPicPr>
        <p:blipFill>
          <a:blip r:embed="rId3"/>
          <a:stretch>
            <a:fillRect/>
          </a:stretch>
        </p:blipFill>
        <p:spPr>
          <a:xfrm>
            <a:off x="3083929" y="708655"/>
            <a:ext cx="5682243" cy="3878286"/>
          </a:xfrm>
          <a:prstGeom prst="rect">
            <a:avLst/>
          </a:prstGeom>
        </p:spPr>
      </p:pic>
      <p:sp>
        <p:nvSpPr>
          <p:cNvPr id="5" name="Google Shape;71;p14">
            <a:extLst>
              <a:ext uri="{FF2B5EF4-FFF2-40B4-BE49-F238E27FC236}">
                <a16:creationId xmlns:a16="http://schemas.microsoft.com/office/drawing/2014/main" id="{03FE772C-101F-C345-58D0-EDD7253C775A}"/>
              </a:ext>
            </a:extLst>
          </p:cNvPr>
          <p:cNvSpPr txBox="1">
            <a:spLocks/>
          </p:cNvSpPr>
          <p:nvPr/>
        </p:nvSpPr>
        <p:spPr>
          <a:xfrm>
            <a:off x="46430" y="556559"/>
            <a:ext cx="3602378" cy="285925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lvl="0" indent="-336550">
              <a:lnSpc>
                <a:spcPct val="200000"/>
              </a:lnSpc>
              <a:buSzPts val="1700"/>
              <a:buChar char="-"/>
            </a:pPr>
            <a:r>
              <a:rPr lang="en-US" altLang="zh-CN" sz="2000" b="1" dirty="0">
                <a:latin typeface="+mj-lt"/>
                <a:cs typeface="Times New Roman" panose="02020603050405020304" pitchFamily="18" charset="0"/>
              </a:rPr>
              <a:t>Baseline</a:t>
            </a:r>
            <a:r>
              <a:rPr lang="en-US" altLang="zh-CN" sz="2000" dirty="0">
                <a:latin typeface="+mj-lt"/>
                <a:cs typeface="Times New Roman" panose="02020603050405020304" pitchFamily="18" charset="0"/>
              </a:rPr>
              <a:t>: </a:t>
            </a:r>
          </a:p>
          <a:p>
            <a:pPr marL="577850" lvl="1" indent="0">
              <a:lnSpc>
                <a:spcPct val="200000"/>
              </a:lnSpc>
              <a:buSzPts val="1700"/>
              <a:buNone/>
            </a:pPr>
            <a:r>
              <a:rPr lang="en-US" altLang="zh-CN" sz="1600" dirty="0">
                <a:latin typeface="+mj-lt"/>
                <a:cs typeface="Times New Roman" panose="02020603050405020304" pitchFamily="18" charset="0"/>
              </a:rPr>
              <a:t>1. Centralized </a:t>
            </a:r>
            <a:r>
              <a:rPr lang="en-US" altLang="zh-CN" sz="1600" dirty="0" err="1">
                <a:latin typeface="+mj-lt"/>
                <a:cs typeface="Times New Roman" panose="02020603050405020304" pitchFamily="18" charset="0"/>
              </a:rPr>
              <a:t>XBoost</a:t>
            </a:r>
            <a:r>
              <a:rPr lang="en-US" altLang="zh-CN" sz="1600" dirty="0">
                <a:latin typeface="+mj-lt"/>
                <a:cs typeface="Times New Roman" panose="02020603050405020304" pitchFamily="18" charset="0"/>
              </a:rPr>
              <a:t> </a:t>
            </a:r>
            <a:endParaRPr lang="en-US" altLang="zh-CN" dirty="0">
              <a:latin typeface="+mj-lt"/>
              <a:cs typeface="Times New Roman" panose="02020603050405020304" pitchFamily="18" charset="0"/>
            </a:endParaRPr>
          </a:p>
          <a:p>
            <a:pPr marL="577850" lvl="1" indent="0">
              <a:lnSpc>
                <a:spcPct val="200000"/>
              </a:lnSpc>
              <a:buSzPts val="1700"/>
              <a:buNone/>
            </a:pPr>
            <a:r>
              <a:rPr lang="en-US" altLang="zh-CN" sz="1600" dirty="0">
                <a:latin typeface="+mj-lt"/>
                <a:cs typeface="Times New Roman" panose="02020603050405020304" pitchFamily="18" charset="0"/>
              </a:rPr>
              <a:t>2. </a:t>
            </a:r>
            <a:r>
              <a:rPr lang="en-US" altLang="zh-CN" sz="1600" dirty="0" err="1">
                <a:latin typeface="+mj-lt"/>
                <a:cs typeface="Times New Roman" panose="02020603050405020304" pitchFamily="18" charset="0"/>
              </a:rPr>
              <a:t>SimFL</a:t>
            </a:r>
            <a:r>
              <a:rPr lang="en-US" altLang="zh-CN" sz="1600" dirty="0">
                <a:latin typeface="+mj-lt"/>
                <a:cs typeface="Times New Roman" panose="02020603050405020304" pitchFamily="18" charset="0"/>
              </a:rPr>
              <a:t> [1]</a:t>
            </a:r>
          </a:p>
        </p:txBody>
      </p:sp>
      <p:sp>
        <p:nvSpPr>
          <p:cNvPr id="6" name="文本框 5">
            <a:extLst>
              <a:ext uri="{FF2B5EF4-FFF2-40B4-BE49-F238E27FC236}">
                <a16:creationId xmlns:a16="http://schemas.microsoft.com/office/drawing/2014/main" id="{EFFEC4D5-6E4A-A1C9-6420-E90EB66F1E39}"/>
              </a:ext>
            </a:extLst>
          </p:cNvPr>
          <p:cNvSpPr txBox="1"/>
          <p:nvPr/>
        </p:nvSpPr>
        <p:spPr>
          <a:xfrm>
            <a:off x="0" y="4928056"/>
            <a:ext cx="8383779" cy="215444"/>
          </a:xfrm>
          <a:prstGeom prst="rect">
            <a:avLst/>
          </a:prstGeom>
          <a:noFill/>
        </p:spPr>
        <p:txBody>
          <a:bodyPr wrap="square" rtlCol="0">
            <a:spAutoFit/>
          </a:bodyPr>
          <a:lstStyle/>
          <a:p>
            <a:r>
              <a:rPr kumimoji="1" lang="en-US" altLang="zh-CN" sz="800" dirty="0">
                <a:latin typeface="+mj-lt"/>
                <a:cs typeface="Times New Roman" panose="02020603050405020304" pitchFamily="18" charset="0"/>
              </a:rPr>
              <a:t>[1] </a:t>
            </a:r>
            <a:r>
              <a:rPr kumimoji="1" lang="en-US" altLang="zh-CN" sz="800" dirty="0" err="1">
                <a:latin typeface="+mj-lt"/>
                <a:cs typeface="Times New Roman" panose="02020603050405020304" pitchFamily="18" charset="0"/>
              </a:rPr>
              <a:t>Qinbin</a:t>
            </a:r>
            <a:r>
              <a:rPr kumimoji="1" lang="en-US" altLang="zh-CN" sz="800" dirty="0">
                <a:latin typeface="+mj-lt"/>
                <a:cs typeface="Times New Roman" panose="02020603050405020304" pitchFamily="18" charset="0"/>
              </a:rPr>
              <a:t> Li, </a:t>
            </a:r>
            <a:r>
              <a:rPr kumimoji="1" lang="en-US" altLang="zh-CN" sz="800" dirty="0" err="1">
                <a:latin typeface="+mj-lt"/>
                <a:cs typeface="Times New Roman" panose="02020603050405020304" pitchFamily="18" charset="0"/>
              </a:rPr>
              <a:t>Zeyi</a:t>
            </a:r>
            <a:r>
              <a:rPr kumimoji="1" lang="en-US" altLang="zh-CN" sz="800" dirty="0">
                <a:latin typeface="+mj-lt"/>
                <a:cs typeface="Times New Roman" panose="02020603050405020304" pitchFamily="18" charset="0"/>
              </a:rPr>
              <a:t> Wen, and </a:t>
            </a:r>
            <a:r>
              <a:rPr kumimoji="1" lang="en-US" altLang="zh-CN" sz="800" dirty="0" err="1">
                <a:latin typeface="+mj-lt"/>
                <a:cs typeface="Times New Roman" panose="02020603050405020304" pitchFamily="18" charset="0"/>
              </a:rPr>
              <a:t>Bingsheng</a:t>
            </a:r>
            <a:r>
              <a:rPr kumimoji="1" lang="en-US" altLang="zh-CN" sz="800" dirty="0">
                <a:latin typeface="+mj-lt"/>
                <a:cs typeface="Times New Roman" panose="02020603050405020304" pitchFamily="18" charset="0"/>
              </a:rPr>
              <a:t> He. 2020. Practical Federated Gradient Boosting Decision Trees. In AAAI.</a:t>
            </a:r>
          </a:p>
        </p:txBody>
      </p:sp>
    </p:spTree>
    <p:extLst>
      <p:ext uri="{BB962C8B-B14F-4D97-AF65-F5344CB8AC3E}">
        <p14:creationId xmlns:p14="http://schemas.microsoft.com/office/powerpoint/2010/main" val="2141706854"/>
      </p:ext>
    </p:extLst>
  </p:cSld>
  <p:clrMapOvr>
    <a:masterClrMapping/>
  </p:clrMapOvr>
  <mc:AlternateContent xmlns:mc="http://schemas.openxmlformats.org/markup-compatibility/2006" xmlns:p14="http://schemas.microsoft.com/office/powerpoint/2010/main">
    <mc:Choice Requires="p14">
      <p:transition spd="slow" p14:dur="2000" advTm="23361"/>
    </mc:Choice>
    <mc:Fallback xmlns="">
      <p:transition spd="slow" advTm="23361"/>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6430" y="49387"/>
            <a:ext cx="11502265"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solidFill>
                  <a:schemeClr val="tx1"/>
                </a:solidFill>
              </a:rPr>
              <a:t>Experiments</a:t>
            </a:r>
            <a:endParaRPr b="1" dirty="0">
              <a:solidFill>
                <a:srgbClr val="FF0000"/>
              </a:solidFill>
            </a:endParaRPr>
          </a:p>
        </p:txBody>
      </p:sp>
      <p:pic>
        <p:nvPicPr>
          <p:cNvPr id="3" name="图片 2">
            <a:extLst>
              <a:ext uri="{FF2B5EF4-FFF2-40B4-BE49-F238E27FC236}">
                <a16:creationId xmlns:a16="http://schemas.microsoft.com/office/drawing/2014/main" id="{245B722A-E350-9BAE-2977-395096A133CE}"/>
              </a:ext>
            </a:extLst>
          </p:cNvPr>
          <p:cNvPicPr>
            <a:picLocks noChangeAspect="1"/>
          </p:cNvPicPr>
          <p:nvPr/>
        </p:nvPicPr>
        <p:blipFill>
          <a:blip r:embed="rId3"/>
          <a:stretch>
            <a:fillRect/>
          </a:stretch>
        </p:blipFill>
        <p:spPr>
          <a:xfrm>
            <a:off x="1767161" y="552285"/>
            <a:ext cx="5609678" cy="4427528"/>
          </a:xfrm>
          <a:prstGeom prst="rect">
            <a:avLst/>
          </a:prstGeom>
        </p:spPr>
      </p:pic>
    </p:spTree>
    <p:extLst>
      <p:ext uri="{BB962C8B-B14F-4D97-AF65-F5344CB8AC3E}">
        <p14:creationId xmlns:p14="http://schemas.microsoft.com/office/powerpoint/2010/main" val="30657541"/>
      </p:ext>
    </p:extLst>
  </p:cSld>
  <p:clrMapOvr>
    <a:masterClrMapping/>
  </p:clrMapOvr>
  <mc:AlternateContent xmlns:mc="http://schemas.openxmlformats.org/markup-compatibility/2006" xmlns:p14="http://schemas.microsoft.com/office/powerpoint/2010/main">
    <mc:Choice Requires="p14">
      <p:transition spd="slow" p14:dur="2000" advTm="41963"/>
    </mc:Choice>
    <mc:Fallback xmlns="">
      <p:transition spd="slow" advTm="41963"/>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255645" y="4263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dirty="0">
                <a:solidFill>
                  <a:schemeClr val="tx1"/>
                </a:solidFill>
              </a:rPr>
              <a:t>Motivations: The need for federated </a:t>
            </a:r>
            <a:r>
              <a:rPr lang="en-GB" b="1" dirty="0" err="1">
                <a:solidFill>
                  <a:schemeClr val="tx1"/>
                </a:solidFill>
              </a:rPr>
              <a:t>XGBoost</a:t>
            </a:r>
            <a:endParaRPr b="1" dirty="0">
              <a:solidFill>
                <a:schemeClr val="tx1"/>
              </a:solidFill>
            </a:endParaRPr>
          </a:p>
        </p:txBody>
      </p:sp>
      <p:sp>
        <p:nvSpPr>
          <p:cNvPr id="71" name="Google Shape;7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36550" algn="l" rtl="0">
              <a:lnSpc>
                <a:spcPct val="200000"/>
              </a:lnSpc>
              <a:spcBef>
                <a:spcPts val="0"/>
              </a:spcBef>
              <a:spcAft>
                <a:spcPts val="0"/>
              </a:spcAft>
              <a:buSzPts val="1700"/>
              <a:buChar char="-"/>
            </a:pPr>
            <a:r>
              <a:rPr lang="en-GB" sz="1700" dirty="0"/>
              <a:t>Existing federated learning (FL) research focuses on deep learning (DL)</a:t>
            </a:r>
          </a:p>
          <a:p>
            <a:pPr marL="457200" lvl="0" indent="-336550" algn="l" rtl="0">
              <a:lnSpc>
                <a:spcPct val="200000"/>
              </a:lnSpc>
              <a:spcBef>
                <a:spcPts val="0"/>
              </a:spcBef>
              <a:spcAft>
                <a:spcPts val="0"/>
              </a:spcAft>
              <a:buSzPts val="1700"/>
              <a:buChar char="-"/>
            </a:pPr>
            <a:r>
              <a:rPr lang="en-GB" sz="1700" dirty="0" err="1"/>
              <a:t>XGBoost</a:t>
            </a:r>
            <a:r>
              <a:rPr lang="en-GB" sz="1700" dirty="0"/>
              <a:t> outperforms DL for tabular data on medium-sized datasets (&lt; 10k) [1, 2]</a:t>
            </a:r>
          </a:p>
          <a:p>
            <a:pPr marL="457200" lvl="0" indent="-336550" algn="l" rtl="0">
              <a:lnSpc>
                <a:spcPct val="200000"/>
              </a:lnSpc>
              <a:spcBef>
                <a:spcPts val="0"/>
              </a:spcBef>
              <a:spcAft>
                <a:spcPts val="0"/>
              </a:spcAft>
              <a:buSzPts val="1700"/>
              <a:buChar char="-"/>
            </a:pPr>
            <a:r>
              <a:rPr lang="en-US" sz="1700" dirty="0"/>
              <a:t>Industrial need: survival analysis, financial fraud detection, etc.</a:t>
            </a:r>
            <a:endParaRPr sz="1700" dirty="0"/>
          </a:p>
        </p:txBody>
      </p:sp>
      <p:sp>
        <p:nvSpPr>
          <p:cNvPr id="2" name="文本框 1">
            <a:extLst>
              <a:ext uri="{FF2B5EF4-FFF2-40B4-BE49-F238E27FC236}">
                <a16:creationId xmlns:a16="http://schemas.microsoft.com/office/drawing/2014/main" id="{1A150062-87ED-671E-36F9-DC07A3D677D3}"/>
              </a:ext>
            </a:extLst>
          </p:cNvPr>
          <p:cNvSpPr txBox="1"/>
          <p:nvPr/>
        </p:nvSpPr>
        <p:spPr>
          <a:xfrm>
            <a:off x="0" y="4804946"/>
            <a:ext cx="8383779" cy="338554"/>
          </a:xfrm>
          <a:prstGeom prst="rect">
            <a:avLst/>
          </a:prstGeom>
          <a:noFill/>
        </p:spPr>
        <p:txBody>
          <a:bodyPr wrap="square" rtlCol="0">
            <a:spAutoFit/>
          </a:bodyPr>
          <a:lstStyle/>
          <a:p>
            <a:r>
              <a:rPr kumimoji="1" lang="en-US" altLang="zh-CN" sz="800" dirty="0">
                <a:latin typeface="+mj-lt"/>
                <a:cs typeface="Times New Roman" panose="02020603050405020304" pitchFamily="18" charset="0"/>
              </a:rPr>
              <a:t>[1] Léo </a:t>
            </a:r>
            <a:r>
              <a:rPr kumimoji="1" lang="en-US" altLang="zh-CN" sz="800" dirty="0" err="1">
                <a:latin typeface="+mj-lt"/>
                <a:cs typeface="Times New Roman" panose="02020603050405020304" pitchFamily="18" charset="0"/>
              </a:rPr>
              <a:t>Grinsztajn</a:t>
            </a:r>
            <a:r>
              <a:rPr kumimoji="1" lang="en-US" altLang="zh-CN" sz="800" dirty="0">
                <a:latin typeface="+mj-lt"/>
                <a:cs typeface="Times New Roman" panose="02020603050405020304" pitchFamily="18" charset="0"/>
              </a:rPr>
              <a:t>, Edouard </a:t>
            </a:r>
            <a:r>
              <a:rPr kumimoji="1" lang="en-US" altLang="zh-CN" sz="800" dirty="0" err="1">
                <a:latin typeface="+mj-lt"/>
                <a:cs typeface="Times New Roman" panose="02020603050405020304" pitchFamily="18" charset="0"/>
              </a:rPr>
              <a:t>Oyallon</a:t>
            </a:r>
            <a:r>
              <a:rPr kumimoji="1" lang="en-US" altLang="zh-CN" sz="800" dirty="0">
                <a:latin typeface="+mj-lt"/>
                <a:cs typeface="Times New Roman" panose="02020603050405020304" pitchFamily="18" charset="0"/>
              </a:rPr>
              <a:t>, and </a:t>
            </a:r>
            <a:r>
              <a:rPr kumimoji="1" lang="en-US" altLang="zh-CN" sz="800" dirty="0" err="1">
                <a:latin typeface="+mj-lt"/>
                <a:cs typeface="Times New Roman" panose="02020603050405020304" pitchFamily="18" charset="0"/>
              </a:rPr>
              <a:t>Gaël</a:t>
            </a:r>
            <a:r>
              <a:rPr kumimoji="1" lang="en-US" altLang="zh-CN" sz="800" dirty="0">
                <a:latin typeface="+mj-lt"/>
                <a:cs typeface="Times New Roman" panose="02020603050405020304" pitchFamily="18" charset="0"/>
              </a:rPr>
              <a:t> </a:t>
            </a:r>
            <a:r>
              <a:rPr kumimoji="1" lang="en-US" altLang="zh-CN" sz="800" dirty="0" err="1">
                <a:latin typeface="+mj-lt"/>
                <a:cs typeface="Times New Roman" panose="02020603050405020304" pitchFamily="18" charset="0"/>
              </a:rPr>
              <a:t>Varoquaux</a:t>
            </a:r>
            <a:r>
              <a:rPr kumimoji="1" lang="en-US" altLang="zh-CN" sz="800" dirty="0">
                <a:latin typeface="+mj-lt"/>
                <a:cs typeface="Times New Roman" panose="02020603050405020304" pitchFamily="18" charset="0"/>
              </a:rPr>
              <a:t>. 2022. Why do tree-based models still outperform deep learning on tabular data? </a:t>
            </a:r>
            <a:r>
              <a:rPr kumimoji="1" lang="en-US" altLang="zh-CN" sz="800" dirty="0" err="1">
                <a:latin typeface="+mj-lt"/>
                <a:cs typeface="Times New Roman" panose="02020603050405020304" pitchFamily="18" charset="0"/>
              </a:rPr>
              <a:t>arXiv</a:t>
            </a:r>
            <a:r>
              <a:rPr kumimoji="1" lang="en-US" altLang="zh-CN" sz="800" dirty="0">
                <a:latin typeface="+mj-lt"/>
                <a:cs typeface="Times New Roman" panose="02020603050405020304" pitchFamily="18" charset="0"/>
              </a:rPr>
              <a:t> preprint arXiv:2207.08815 (2022).</a:t>
            </a:r>
          </a:p>
          <a:p>
            <a:r>
              <a:rPr kumimoji="1" lang="en-US" altLang="zh-CN" sz="800" dirty="0">
                <a:latin typeface="+mj-lt"/>
                <a:cs typeface="Times New Roman" panose="02020603050405020304" pitchFamily="18" charset="0"/>
              </a:rPr>
              <a:t>[2] </a:t>
            </a:r>
            <a:r>
              <a:rPr kumimoji="1" lang="en-US" altLang="zh-CN" sz="800" dirty="0" err="1">
                <a:latin typeface="+mj-lt"/>
                <a:cs typeface="Times New Roman" panose="02020603050405020304" pitchFamily="18" charset="0"/>
              </a:rPr>
              <a:t>Ravid</a:t>
            </a:r>
            <a:r>
              <a:rPr kumimoji="1" lang="en-US" altLang="zh-CN" sz="800" dirty="0">
                <a:latin typeface="+mj-lt"/>
                <a:cs typeface="Times New Roman" panose="02020603050405020304" pitchFamily="18" charset="0"/>
              </a:rPr>
              <a:t> </a:t>
            </a:r>
            <a:r>
              <a:rPr kumimoji="1" lang="en-US" altLang="zh-CN" sz="800" dirty="0" err="1">
                <a:latin typeface="+mj-lt"/>
                <a:cs typeface="Times New Roman" panose="02020603050405020304" pitchFamily="18" charset="0"/>
              </a:rPr>
              <a:t>Shwartz</a:t>
            </a:r>
            <a:r>
              <a:rPr kumimoji="1" lang="en-US" altLang="zh-CN" sz="800" dirty="0">
                <a:latin typeface="+mj-lt"/>
                <a:cs typeface="Times New Roman" panose="02020603050405020304" pitchFamily="18" charset="0"/>
              </a:rPr>
              <a:t>-Ziv and </a:t>
            </a:r>
            <a:r>
              <a:rPr kumimoji="1" lang="en-US" altLang="zh-CN" sz="800" dirty="0" err="1">
                <a:latin typeface="+mj-lt"/>
                <a:cs typeface="Times New Roman" panose="02020603050405020304" pitchFamily="18" charset="0"/>
              </a:rPr>
              <a:t>Amitai</a:t>
            </a:r>
            <a:r>
              <a:rPr kumimoji="1" lang="en-US" altLang="zh-CN" sz="800" dirty="0">
                <a:latin typeface="+mj-lt"/>
                <a:cs typeface="Times New Roman" panose="02020603050405020304" pitchFamily="18" charset="0"/>
              </a:rPr>
              <a:t> Armon. 2022. Tabular data: Deep learning is not all you need. Information Fusion (2022).</a:t>
            </a:r>
          </a:p>
        </p:txBody>
      </p:sp>
    </p:spTree>
  </p:cSld>
  <p:clrMapOvr>
    <a:masterClrMapping/>
  </p:clrMapOvr>
  <mc:AlternateContent xmlns:mc="http://schemas.openxmlformats.org/markup-compatibility/2006" xmlns:p14="http://schemas.microsoft.com/office/powerpoint/2010/main">
    <mc:Choice Requires="p14">
      <p:transition spd="slow" p14:dur="2000" advTm="37806"/>
    </mc:Choice>
    <mc:Fallback xmlns="">
      <p:transition spd="slow" advTm="3780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46430" y="49387"/>
            <a:ext cx="11502265"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b="1" dirty="0">
                <a:solidFill>
                  <a:schemeClr val="tx1"/>
                </a:solidFill>
              </a:rPr>
              <a:t>Ablation Studies</a:t>
            </a:r>
            <a:endParaRPr b="1" dirty="0">
              <a:solidFill>
                <a:srgbClr val="FF0000"/>
              </a:solidFill>
            </a:endParaRPr>
          </a:p>
        </p:txBody>
      </p:sp>
      <p:pic>
        <p:nvPicPr>
          <p:cNvPr id="4" name="图片 3">
            <a:extLst>
              <a:ext uri="{FF2B5EF4-FFF2-40B4-BE49-F238E27FC236}">
                <a16:creationId xmlns:a16="http://schemas.microsoft.com/office/drawing/2014/main" id="{E8E361E0-A5FB-16C7-A2DC-847F4D1976A7}"/>
              </a:ext>
            </a:extLst>
          </p:cNvPr>
          <p:cNvPicPr>
            <a:picLocks noChangeAspect="1"/>
          </p:cNvPicPr>
          <p:nvPr/>
        </p:nvPicPr>
        <p:blipFill>
          <a:blip r:embed="rId3"/>
          <a:stretch>
            <a:fillRect/>
          </a:stretch>
        </p:blipFill>
        <p:spPr>
          <a:xfrm>
            <a:off x="4248368" y="118875"/>
            <a:ext cx="4253794" cy="4975238"/>
          </a:xfrm>
          <a:prstGeom prst="rect">
            <a:avLst/>
          </a:prstGeom>
        </p:spPr>
      </p:pic>
      <p:pic>
        <p:nvPicPr>
          <p:cNvPr id="6" name="图片 5">
            <a:extLst>
              <a:ext uri="{FF2B5EF4-FFF2-40B4-BE49-F238E27FC236}">
                <a16:creationId xmlns:a16="http://schemas.microsoft.com/office/drawing/2014/main" id="{4D776138-21B0-4B87-E2CC-3589A8FAA1FD}"/>
              </a:ext>
            </a:extLst>
          </p:cNvPr>
          <p:cNvPicPr>
            <a:picLocks noChangeAspect="1"/>
          </p:cNvPicPr>
          <p:nvPr/>
        </p:nvPicPr>
        <p:blipFill>
          <a:blip r:embed="rId4"/>
          <a:stretch>
            <a:fillRect/>
          </a:stretch>
        </p:blipFill>
        <p:spPr>
          <a:xfrm>
            <a:off x="689350" y="1129540"/>
            <a:ext cx="2648179" cy="2884420"/>
          </a:xfrm>
          <a:prstGeom prst="rect">
            <a:avLst/>
          </a:prstGeom>
        </p:spPr>
      </p:pic>
    </p:spTree>
    <p:extLst>
      <p:ext uri="{BB962C8B-B14F-4D97-AF65-F5344CB8AC3E}">
        <p14:creationId xmlns:p14="http://schemas.microsoft.com/office/powerpoint/2010/main" val="206818277"/>
      </p:ext>
    </p:extLst>
  </p:cSld>
  <p:clrMapOvr>
    <a:masterClrMapping/>
  </p:clrMapOvr>
  <mc:AlternateContent xmlns:mc="http://schemas.openxmlformats.org/markup-compatibility/2006" xmlns:p14="http://schemas.microsoft.com/office/powerpoint/2010/main">
    <mc:Choice Requires="p14">
      <p:transition spd="slow" p14:dur="2000" advTm="92611"/>
    </mc:Choice>
    <mc:Fallback xmlns="">
      <p:transition spd="slow" advTm="92611"/>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434"/>
        <p:cNvGrpSpPr/>
        <p:nvPr/>
      </p:nvGrpSpPr>
      <p:grpSpPr>
        <a:xfrm>
          <a:off x="0" y="0"/>
          <a:ext cx="0" cy="0"/>
          <a:chOff x="0" y="0"/>
          <a:chExt cx="0" cy="0"/>
        </a:xfrm>
      </p:grpSpPr>
      <p:sp>
        <p:nvSpPr>
          <p:cNvPr id="435" name="Google Shape;435;p30"/>
          <p:cNvSpPr txBox="1">
            <a:spLocks noGrp="1"/>
          </p:cNvSpPr>
          <p:nvPr>
            <p:ph type="ctrTitle"/>
          </p:nvPr>
        </p:nvSpPr>
        <p:spPr>
          <a:xfrm>
            <a:off x="311700" y="1132006"/>
            <a:ext cx="8520600" cy="20526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endParaRPr sz="1400" dirty="0">
              <a:solidFill>
                <a:srgbClr val="000000"/>
              </a:solidFill>
            </a:endParaRPr>
          </a:p>
          <a:p>
            <a:pPr marL="0" lvl="0" indent="0" algn="l" rtl="0">
              <a:spcBef>
                <a:spcPts val="0"/>
              </a:spcBef>
              <a:spcAft>
                <a:spcPts val="0"/>
              </a:spcAft>
              <a:buNone/>
            </a:pPr>
            <a:endParaRPr sz="1400" dirty="0">
              <a:solidFill>
                <a:srgbClr val="000000"/>
              </a:solidFill>
            </a:endParaRPr>
          </a:p>
          <a:p>
            <a:pPr marL="0" lvl="0" indent="0" algn="l" rtl="0">
              <a:spcBef>
                <a:spcPts val="0"/>
              </a:spcBef>
              <a:spcAft>
                <a:spcPts val="0"/>
              </a:spcAft>
              <a:buNone/>
            </a:pPr>
            <a:endParaRPr sz="1700" dirty="0">
              <a:solidFill>
                <a:srgbClr val="000000"/>
              </a:solidFill>
              <a:latin typeface="Open Sans Light"/>
              <a:ea typeface="Open Sans Light"/>
              <a:cs typeface="Open Sans Light"/>
              <a:sym typeface="Open Sans Light"/>
            </a:endParaRPr>
          </a:p>
          <a:p>
            <a:pPr marL="0" lvl="0" indent="0" algn="l" rtl="0">
              <a:spcBef>
                <a:spcPts val="0"/>
              </a:spcBef>
              <a:spcAft>
                <a:spcPts val="0"/>
              </a:spcAft>
              <a:buNone/>
            </a:pPr>
            <a:endParaRPr sz="600" dirty="0">
              <a:solidFill>
                <a:srgbClr val="000000"/>
              </a:solidFill>
            </a:endParaRPr>
          </a:p>
          <a:p>
            <a:pPr marL="0" lvl="0" indent="0" algn="ctr" rtl="0">
              <a:spcBef>
                <a:spcPts val="0"/>
              </a:spcBef>
              <a:spcAft>
                <a:spcPts val="0"/>
              </a:spcAft>
              <a:buNone/>
            </a:pPr>
            <a:endParaRPr sz="1700" dirty="0">
              <a:solidFill>
                <a:srgbClr val="000000"/>
              </a:solidFill>
            </a:endParaRPr>
          </a:p>
          <a:p>
            <a:pPr marL="0" lvl="0" indent="0" algn="ctr" rtl="0">
              <a:spcBef>
                <a:spcPts val="0"/>
              </a:spcBef>
              <a:spcAft>
                <a:spcPts val="0"/>
              </a:spcAft>
              <a:buNone/>
            </a:pPr>
            <a:endParaRPr sz="1700" dirty="0">
              <a:solidFill>
                <a:srgbClr val="000000"/>
              </a:solidFill>
            </a:endParaRPr>
          </a:p>
          <a:p>
            <a:pPr marL="0" lvl="0" indent="0" algn="ctr" rtl="0">
              <a:spcBef>
                <a:spcPts val="0"/>
              </a:spcBef>
              <a:spcAft>
                <a:spcPts val="0"/>
              </a:spcAft>
              <a:buNone/>
            </a:pPr>
            <a:endParaRPr sz="800" dirty="0">
              <a:solidFill>
                <a:srgbClr val="000000"/>
              </a:solidFill>
            </a:endParaRPr>
          </a:p>
          <a:p>
            <a:pPr marL="0" lvl="0" indent="0" algn="ctr" rtl="0">
              <a:spcBef>
                <a:spcPts val="0"/>
              </a:spcBef>
              <a:spcAft>
                <a:spcPts val="0"/>
              </a:spcAft>
              <a:buNone/>
            </a:pPr>
            <a:endParaRPr sz="500" dirty="0">
              <a:solidFill>
                <a:srgbClr val="000000"/>
              </a:solidFill>
            </a:endParaRPr>
          </a:p>
          <a:p>
            <a:pPr marL="0" lvl="0" indent="0" algn="ctr" rtl="0">
              <a:spcBef>
                <a:spcPts val="0"/>
              </a:spcBef>
              <a:spcAft>
                <a:spcPts val="0"/>
              </a:spcAft>
              <a:buNone/>
            </a:pPr>
            <a:endParaRPr sz="3500" b="1" dirty="0">
              <a:solidFill>
                <a:srgbClr val="014778"/>
              </a:solidFill>
            </a:endParaRPr>
          </a:p>
          <a:p>
            <a:pPr marL="0" lvl="0" indent="0" algn="ctr" rtl="0">
              <a:spcBef>
                <a:spcPts val="0"/>
              </a:spcBef>
              <a:spcAft>
                <a:spcPts val="0"/>
              </a:spcAft>
              <a:buNone/>
            </a:pPr>
            <a:endParaRPr sz="3500" b="1" dirty="0">
              <a:solidFill>
                <a:srgbClr val="014778"/>
              </a:solidFill>
            </a:endParaRPr>
          </a:p>
          <a:p>
            <a:pPr marL="0" lvl="0" indent="0" algn="ctr" rtl="0">
              <a:spcBef>
                <a:spcPts val="0"/>
              </a:spcBef>
              <a:spcAft>
                <a:spcPts val="0"/>
              </a:spcAft>
              <a:buNone/>
            </a:pPr>
            <a:endParaRPr sz="3500" b="1" dirty="0">
              <a:solidFill>
                <a:srgbClr val="014778"/>
              </a:solidFill>
            </a:endParaRPr>
          </a:p>
          <a:p>
            <a:pPr marL="0" lvl="0" indent="0" algn="ctr" rtl="0">
              <a:spcBef>
                <a:spcPts val="0"/>
              </a:spcBef>
              <a:spcAft>
                <a:spcPts val="0"/>
              </a:spcAft>
              <a:buNone/>
            </a:pPr>
            <a:r>
              <a:rPr lang="en-GB" sz="3500" b="1" dirty="0">
                <a:solidFill>
                  <a:schemeClr val="tx1"/>
                </a:solidFill>
              </a:rPr>
              <a:t>Thank you!</a:t>
            </a:r>
            <a:endParaRPr sz="1755" b="1" dirty="0">
              <a:solidFill>
                <a:schemeClr val="tx1"/>
              </a:solidFill>
            </a:endParaRPr>
          </a:p>
          <a:p>
            <a:pPr marL="0" lvl="0" indent="0" algn="ctr" rtl="0">
              <a:spcBef>
                <a:spcPts val="0"/>
              </a:spcBef>
              <a:spcAft>
                <a:spcPts val="0"/>
              </a:spcAft>
              <a:buNone/>
            </a:pPr>
            <a:endParaRPr sz="2200" b="1" dirty="0">
              <a:solidFill>
                <a:srgbClr val="014778"/>
              </a:solidFill>
            </a:endParaRPr>
          </a:p>
          <a:p>
            <a:pPr marL="0" lvl="0" indent="0" algn="ctr" rtl="0">
              <a:spcBef>
                <a:spcPts val="0"/>
              </a:spcBef>
              <a:spcAft>
                <a:spcPts val="0"/>
              </a:spcAft>
              <a:buNone/>
            </a:pPr>
            <a:endParaRPr sz="1644" b="1" dirty="0">
              <a:solidFill>
                <a:srgbClr val="014778"/>
              </a:solidFill>
            </a:endParaRPr>
          </a:p>
        </p:txBody>
      </p:sp>
      <p:pic>
        <p:nvPicPr>
          <p:cNvPr id="437" name="Google Shape;437;p30"/>
          <p:cNvPicPr preferRelativeResize="0"/>
          <p:nvPr/>
        </p:nvPicPr>
        <p:blipFill rotWithShape="1">
          <a:blip r:embed="rId3">
            <a:alphaModFix/>
          </a:blip>
          <a:srcRect l="289228" t="-49579" r="-266501" b="91989"/>
          <a:stretch/>
        </p:blipFill>
        <p:spPr>
          <a:xfrm>
            <a:off x="6042000" y="2266950"/>
            <a:ext cx="979050" cy="9787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7054"/>
    </mc:Choice>
    <mc:Fallback xmlns="">
      <p:transition spd="slow" advTm="7054"/>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255645" y="4263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dirty="0">
                <a:solidFill>
                  <a:schemeClr val="tx1"/>
                </a:solidFill>
              </a:rPr>
              <a:t>Horizontal vs. Vertical Federated </a:t>
            </a:r>
            <a:r>
              <a:rPr lang="en-GB" b="1" dirty="0" err="1">
                <a:solidFill>
                  <a:schemeClr val="tx1"/>
                </a:solidFill>
              </a:rPr>
              <a:t>XGBoost</a:t>
            </a:r>
            <a:endParaRPr b="1" dirty="0">
              <a:solidFill>
                <a:schemeClr val="tx1"/>
              </a:solidFill>
            </a:endParaRPr>
          </a:p>
        </p:txBody>
      </p:sp>
      <p:sp>
        <p:nvSpPr>
          <p:cNvPr id="71" name="Google Shape;71;p14"/>
          <p:cNvSpPr txBox="1">
            <a:spLocks noGrp="1"/>
          </p:cNvSpPr>
          <p:nvPr>
            <p:ph type="body" idx="1"/>
          </p:nvPr>
        </p:nvSpPr>
        <p:spPr>
          <a:xfrm>
            <a:off x="311700" y="1152475"/>
            <a:ext cx="8520600" cy="781256"/>
          </a:xfrm>
          <a:prstGeom prst="rect">
            <a:avLst/>
          </a:prstGeom>
        </p:spPr>
        <p:txBody>
          <a:bodyPr spcFirstLastPara="1" wrap="square" lIns="91425" tIns="91425" rIns="91425" bIns="91425" anchor="t" anchorCtr="0">
            <a:normAutofit/>
          </a:bodyPr>
          <a:lstStyle/>
          <a:p>
            <a:pPr marL="457200" lvl="0" indent="-336550" algn="l" rtl="0">
              <a:lnSpc>
                <a:spcPct val="200000"/>
              </a:lnSpc>
              <a:spcBef>
                <a:spcPts val="0"/>
              </a:spcBef>
              <a:spcAft>
                <a:spcPts val="0"/>
              </a:spcAft>
              <a:buSzPts val="1700"/>
              <a:buChar char="-"/>
            </a:pPr>
            <a:r>
              <a:rPr lang="en-US" sz="1700" dirty="0"/>
              <a:t>Current research adopts two settings with practical applications</a:t>
            </a:r>
          </a:p>
        </p:txBody>
      </p:sp>
      <p:grpSp>
        <p:nvGrpSpPr>
          <p:cNvPr id="3" name="组合 2">
            <a:extLst>
              <a:ext uri="{FF2B5EF4-FFF2-40B4-BE49-F238E27FC236}">
                <a16:creationId xmlns:a16="http://schemas.microsoft.com/office/drawing/2014/main" id="{0920AC69-A5FE-FD4E-BD6E-49AC425EF55E}"/>
              </a:ext>
            </a:extLst>
          </p:cNvPr>
          <p:cNvGrpSpPr/>
          <p:nvPr/>
        </p:nvGrpSpPr>
        <p:grpSpPr>
          <a:xfrm>
            <a:off x="1758035" y="2023121"/>
            <a:ext cx="5627930" cy="2040195"/>
            <a:chOff x="3165357" y="2831977"/>
            <a:chExt cx="5967345" cy="2163237"/>
          </a:xfrm>
        </p:grpSpPr>
        <p:cxnSp>
          <p:nvCxnSpPr>
            <p:cNvPr id="4" name="直接连接符 3">
              <a:extLst>
                <a:ext uri="{FF2B5EF4-FFF2-40B4-BE49-F238E27FC236}">
                  <a16:creationId xmlns:a16="http://schemas.microsoft.com/office/drawing/2014/main" id="{52959511-B3B9-04EE-179C-362FE317AE44}"/>
                </a:ext>
              </a:extLst>
            </p:cNvPr>
            <p:cNvCxnSpPr>
              <a:cxnSpLocks/>
            </p:cNvCxnSpPr>
            <p:nvPr/>
          </p:nvCxnSpPr>
          <p:spPr>
            <a:xfrm>
              <a:off x="3165357" y="3767181"/>
              <a:ext cx="2258007" cy="0"/>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9B299C22-DC2E-E892-CF5B-A4C3F9D162F1}"/>
                </a:ext>
              </a:extLst>
            </p:cNvPr>
            <p:cNvSpPr/>
            <p:nvPr/>
          </p:nvSpPr>
          <p:spPr>
            <a:xfrm>
              <a:off x="3198015" y="2875595"/>
              <a:ext cx="1474776" cy="801702"/>
            </a:xfrm>
            <a:prstGeom prst="rect">
              <a:avLst/>
            </a:prstGeom>
            <a:solidFill>
              <a:srgbClr val="8FAADC"/>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6" name="矩形 5">
              <a:extLst>
                <a:ext uri="{FF2B5EF4-FFF2-40B4-BE49-F238E27FC236}">
                  <a16:creationId xmlns:a16="http://schemas.microsoft.com/office/drawing/2014/main" id="{B0606616-C750-2F1C-FE85-ED210E543ABF}"/>
                </a:ext>
              </a:extLst>
            </p:cNvPr>
            <p:cNvSpPr/>
            <p:nvPr/>
          </p:nvSpPr>
          <p:spPr>
            <a:xfrm>
              <a:off x="3198015" y="3862110"/>
              <a:ext cx="1474776" cy="801702"/>
            </a:xfrm>
            <a:prstGeom prst="rect">
              <a:avLst/>
            </a:prstGeom>
            <a:solidFill>
              <a:srgbClr val="F7F5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7" name="矩形 6">
              <a:extLst>
                <a:ext uri="{FF2B5EF4-FFF2-40B4-BE49-F238E27FC236}">
                  <a16:creationId xmlns:a16="http://schemas.microsoft.com/office/drawing/2014/main" id="{B87EA920-D799-9520-3026-E8A5145302D1}"/>
                </a:ext>
              </a:extLst>
            </p:cNvPr>
            <p:cNvSpPr/>
            <p:nvPr/>
          </p:nvSpPr>
          <p:spPr>
            <a:xfrm>
              <a:off x="4698310" y="2875595"/>
              <a:ext cx="676849" cy="801702"/>
            </a:xfrm>
            <a:prstGeom prst="rect">
              <a:avLst/>
            </a:prstGeom>
            <a:solidFill>
              <a:srgbClr val="8FA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Labels</a:t>
              </a:r>
              <a:endParaRPr lang="zh-CN" altLang="en-US" sz="1200" dirty="0">
                <a:solidFill>
                  <a:schemeClr val="tx1"/>
                </a:solidFill>
              </a:endParaRPr>
            </a:p>
          </p:txBody>
        </p:sp>
        <p:sp>
          <p:nvSpPr>
            <p:cNvPr id="8" name="矩形 7">
              <a:extLst>
                <a:ext uri="{FF2B5EF4-FFF2-40B4-BE49-F238E27FC236}">
                  <a16:creationId xmlns:a16="http://schemas.microsoft.com/office/drawing/2014/main" id="{D5C4080A-B855-6E61-568C-B1F552C6BE48}"/>
                </a:ext>
              </a:extLst>
            </p:cNvPr>
            <p:cNvSpPr/>
            <p:nvPr/>
          </p:nvSpPr>
          <p:spPr>
            <a:xfrm>
              <a:off x="4698310" y="3862110"/>
              <a:ext cx="676849" cy="801702"/>
            </a:xfrm>
            <a:prstGeom prst="rect">
              <a:avLst/>
            </a:prstGeom>
            <a:solidFill>
              <a:srgbClr val="F7F5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Labels</a:t>
              </a:r>
              <a:endParaRPr lang="zh-CN" altLang="en-US" sz="1200" dirty="0">
                <a:solidFill>
                  <a:schemeClr val="tx1"/>
                </a:solidFill>
              </a:endParaRPr>
            </a:p>
          </p:txBody>
        </p:sp>
        <p:cxnSp>
          <p:nvCxnSpPr>
            <p:cNvPr id="9" name="直接连接符 8">
              <a:extLst>
                <a:ext uri="{FF2B5EF4-FFF2-40B4-BE49-F238E27FC236}">
                  <a16:creationId xmlns:a16="http://schemas.microsoft.com/office/drawing/2014/main" id="{A8466FFE-A7EC-DC10-B2B8-F705C545D122}"/>
                </a:ext>
              </a:extLst>
            </p:cNvPr>
            <p:cNvCxnSpPr>
              <a:cxnSpLocks/>
            </p:cNvCxnSpPr>
            <p:nvPr/>
          </p:nvCxnSpPr>
          <p:spPr>
            <a:xfrm>
              <a:off x="7022319" y="2831977"/>
              <a:ext cx="0" cy="1568197"/>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278BB06B-0346-6284-507B-368E65CECBDB}"/>
                </a:ext>
              </a:extLst>
            </p:cNvPr>
            <p:cNvSpPr/>
            <p:nvPr/>
          </p:nvSpPr>
          <p:spPr>
            <a:xfrm>
              <a:off x="7130223" y="2875595"/>
              <a:ext cx="1237391" cy="1467941"/>
            </a:xfrm>
            <a:prstGeom prst="rect">
              <a:avLst/>
            </a:prstGeom>
            <a:solidFill>
              <a:srgbClr val="8FAADC"/>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11" name="矩形 10">
              <a:extLst>
                <a:ext uri="{FF2B5EF4-FFF2-40B4-BE49-F238E27FC236}">
                  <a16:creationId xmlns:a16="http://schemas.microsoft.com/office/drawing/2014/main" id="{0FE7DD85-760B-6CE9-B496-C6D3E4EA329C}"/>
                </a:ext>
              </a:extLst>
            </p:cNvPr>
            <p:cNvSpPr/>
            <p:nvPr/>
          </p:nvSpPr>
          <p:spPr>
            <a:xfrm>
              <a:off x="8393133" y="2875595"/>
              <a:ext cx="669590" cy="1467941"/>
            </a:xfrm>
            <a:prstGeom prst="rect">
              <a:avLst/>
            </a:prstGeom>
            <a:solidFill>
              <a:srgbClr val="8FA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Labels</a:t>
              </a:r>
              <a:endParaRPr lang="zh-CN" altLang="en-US" sz="1200" dirty="0">
                <a:solidFill>
                  <a:schemeClr val="tx1"/>
                </a:solidFill>
              </a:endParaRPr>
            </a:p>
          </p:txBody>
        </p:sp>
        <p:sp>
          <p:nvSpPr>
            <p:cNvPr id="12" name="矩形 11">
              <a:extLst>
                <a:ext uri="{FF2B5EF4-FFF2-40B4-BE49-F238E27FC236}">
                  <a16:creationId xmlns:a16="http://schemas.microsoft.com/office/drawing/2014/main" id="{59654207-3A2F-6432-68F7-2D8EC5B92816}"/>
                </a:ext>
              </a:extLst>
            </p:cNvPr>
            <p:cNvSpPr/>
            <p:nvPr/>
          </p:nvSpPr>
          <p:spPr>
            <a:xfrm>
              <a:off x="5893311" y="3913221"/>
              <a:ext cx="1015485" cy="435974"/>
            </a:xfrm>
            <a:prstGeom prst="rect">
              <a:avLst/>
            </a:prstGeom>
            <a:solidFill>
              <a:srgbClr val="F7F5EB"/>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13" name="矩形 12">
              <a:extLst>
                <a:ext uri="{FF2B5EF4-FFF2-40B4-BE49-F238E27FC236}">
                  <a16:creationId xmlns:a16="http://schemas.microsoft.com/office/drawing/2014/main" id="{5BB34651-033C-C7F1-5382-21B66BFD3B58}"/>
                </a:ext>
              </a:extLst>
            </p:cNvPr>
            <p:cNvSpPr/>
            <p:nvPr/>
          </p:nvSpPr>
          <p:spPr>
            <a:xfrm>
              <a:off x="5893308" y="3396770"/>
              <a:ext cx="1015485" cy="435974"/>
            </a:xfrm>
            <a:prstGeom prst="rect">
              <a:avLst/>
            </a:prstGeom>
            <a:solidFill>
              <a:srgbClr val="FDEBED"/>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14" name="矩形 13">
              <a:extLst>
                <a:ext uri="{FF2B5EF4-FFF2-40B4-BE49-F238E27FC236}">
                  <a16:creationId xmlns:a16="http://schemas.microsoft.com/office/drawing/2014/main" id="{CFAB89F1-B773-6349-D739-8BE5488BCE00}"/>
                </a:ext>
              </a:extLst>
            </p:cNvPr>
            <p:cNvSpPr/>
            <p:nvPr/>
          </p:nvSpPr>
          <p:spPr>
            <a:xfrm>
              <a:off x="5893308" y="2880318"/>
              <a:ext cx="1015485" cy="435974"/>
            </a:xfrm>
            <a:prstGeom prst="rect">
              <a:avLst/>
            </a:prstGeom>
            <a:solidFill>
              <a:srgbClr val="ECF9FF"/>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15" name="文本框 14">
              <a:extLst>
                <a:ext uri="{FF2B5EF4-FFF2-40B4-BE49-F238E27FC236}">
                  <a16:creationId xmlns:a16="http://schemas.microsoft.com/office/drawing/2014/main" id="{A9D01B41-3D2F-9713-6577-DAF0438535EA}"/>
                </a:ext>
              </a:extLst>
            </p:cNvPr>
            <p:cNvSpPr txBox="1"/>
            <p:nvPr/>
          </p:nvSpPr>
          <p:spPr>
            <a:xfrm>
              <a:off x="3279597" y="4668875"/>
              <a:ext cx="2578963" cy="326339"/>
            </a:xfrm>
            <a:prstGeom prst="rect">
              <a:avLst/>
            </a:prstGeom>
            <a:noFill/>
          </p:spPr>
          <p:txBody>
            <a:bodyPr wrap="square" rtlCol="0">
              <a:spAutoFit/>
            </a:bodyPr>
            <a:lstStyle/>
            <a:p>
              <a:r>
                <a:rPr lang="en-US" altLang="zh-CN" dirty="0">
                  <a:latin typeface="+mj-lt"/>
                </a:rPr>
                <a:t>(</a:t>
              </a:r>
              <a:r>
                <a:rPr lang="en-US" altLang="zh-CN" dirty="0">
                  <a:latin typeface="+mj-lt"/>
                  <a:cs typeface="Times New Roman" panose="02020603050405020304" pitchFamily="18" charset="0"/>
                </a:rPr>
                <a:t>a) Horizontal Setting</a:t>
              </a:r>
              <a:endParaRPr lang="zh-CN" altLang="en-US" dirty="0">
                <a:latin typeface="+mj-lt"/>
                <a:cs typeface="Times New Roman" panose="02020603050405020304" pitchFamily="18" charset="0"/>
              </a:endParaRPr>
            </a:p>
          </p:txBody>
        </p:sp>
        <p:sp>
          <p:nvSpPr>
            <p:cNvPr id="16" name="文本框 15">
              <a:extLst>
                <a:ext uri="{FF2B5EF4-FFF2-40B4-BE49-F238E27FC236}">
                  <a16:creationId xmlns:a16="http://schemas.microsoft.com/office/drawing/2014/main" id="{C470B19C-7EAA-FACD-D33D-31EF2559B26C}"/>
                </a:ext>
              </a:extLst>
            </p:cNvPr>
            <p:cNvSpPr txBox="1"/>
            <p:nvPr/>
          </p:nvSpPr>
          <p:spPr>
            <a:xfrm>
              <a:off x="6553739" y="4666497"/>
              <a:ext cx="2578963" cy="326339"/>
            </a:xfrm>
            <a:prstGeom prst="rect">
              <a:avLst/>
            </a:prstGeom>
            <a:noFill/>
          </p:spPr>
          <p:txBody>
            <a:bodyPr wrap="square" rtlCol="0">
              <a:spAutoFit/>
            </a:bodyPr>
            <a:lstStyle/>
            <a:p>
              <a:r>
                <a:rPr lang="en-US" altLang="zh-CN" dirty="0">
                  <a:latin typeface="+mj-lt"/>
                </a:rPr>
                <a:t>(</a:t>
              </a:r>
              <a:r>
                <a:rPr lang="en-US" altLang="zh-CN" dirty="0">
                  <a:latin typeface="+mj-lt"/>
                  <a:cs typeface="Times New Roman" panose="02020603050405020304" pitchFamily="18" charset="0"/>
                </a:rPr>
                <a:t>b) Vertical Setting</a:t>
              </a:r>
              <a:endParaRPr lang="zh-CN" altLang="en-US" dirty="0">
                <a:latin typeface="+mj-lt"/>
                <a:cs typeface="Times New Roman" panose="02020603050405020304" pitchFamily="18" charset="0"/>
              </a:endParaRPr>
            </a:p>
          </p:txBody>
        </p:sp>
        <p:sp>
          <p:nvSpPr>
            <p:cNvPr id="17" name="文本框 16">
              <a:extLst>
                <a:ext uri="{FF2B5EF4-FFF2-40B4-BE49-F238E27FC236}">
                  <a16:creationId xmlns:a16="http://schemas.microsoft.com/office/drawing/2014/main" id="{E5558B90-0E7E-B25A-5512-F050F16058EB}"/>
                </a:ext>
              </a:extLst>
            </p:cNvPr>
            <p:cNvSpPr txBox="1"/>
            <p:nvPr/>
          </p:nvSpPr>
          <p:spPr>
            <a:xfrm>
              <a:off x="7645935" y="4386813"/>
              <a:ext cx="1185554" cy="276999"/>
            </a:xfrm>
            <a:prstGeom prst="rect">
              <a:avLst/>
            </a:prstGeom>
            <a:noFill/>
            <a:ln>
              <a:noFill/>
            </a:ln>
          </p:spPr>
          <p:txBody>
            <a:bodyPr wrap="square" rtlCol="0">
              <a:spAutoFit/>
            </a:bodyPr>
            <a:lstStyle/>
            <a:p>
              <a:r>
                <a:rPr lang="en-US" altLang="zh-CN" sz="1100" b="1" dirty="0">
                  <a:cs typeface="Times New Roman" panose="02020603050405020304" pitchFamily="18" charset="0"/>
                </a:rPr>
                <a:t>Active party</a:t>
              </a:r>
              <a:endParaRPr lang="zh-CN" altLang="en-US" sz="1100" b="1" dirty="0">
                <a:cs typeface="Times New Roman" panose="02020603050405020304" pitchFamily="18" charset="0"/>
              </a:endParaRPr>
            </a:p>
          </p:txBody>
        </p:sp>
        <p:sp>
          <p:nvSpPr>
            <p:cNvPr id="18" name="文本框 17">
              <a:extLst>
                <a:ext uri="{FF2B5EF4-FFF2-40B4-BE49-F238E27FC236}">
                  <a16:creationId xmlns:a16="http://schemas.microsoft.com/office/drawing/2014/main" id="{74C423FF-68A1-55FC-A9D8-A05DB3EC7896}"/>
                </a:ext>
              </a:extLst>
            </p:cNvPr>
            <p:cNvSpPr txBox="1"/>
            <p:nvPr/>
          </p:nvSpPr>
          <p:spPr>
            <a:xfrm>
              <a:off x="5805927" y="4386966"/>
              <a:ext cx="1495623" cy="276999"/>
            </a:xfrm>
            <a:prstGeom prst="rect">
              <a:avLst/>
            </a:prstGeom>
            <a:noFill/>
            <a:ln>
              <a:noFill/>
            </a:ln>
          </p:spPr>
          <p:txBody>
            <a:bodyPr wrap="square" rtlCol="0">
              <a:spAutoFit/>
            </a:bodyPr>
            <a:lstStyle/>
            <a:p>
              <a:r>
                <a:rPr lang="en-US" altLang="zh-CN" sz="1100" b="1" dirty="0">
                  <a:cs typeface="Times New Roman" panose="02020603050405020304" pitchFamily="18" charset="0"/>
                </a:rPr>
                <a:t>Passive parties</a:t>
              </a:r>
              <a:endParaRPr lang="zh-CN" altLang="en-US" sz="1100" b="1" dirty="0">
                <a:cs typeface="Times New Roman" panose="02020603050405020304" pitchFamily="18" charset="0"/>
              </a:endParaRPr>
            </a:p>
          </p:txBody>
        </p:sp>
      </p:grpSp>
    </p:spTree>
    <p:extLst>
      <p:ext uri="{BB962C8B-B14F-4D97-AF65-F5344CB8AC3E}">
        <p14:creationId xmlns:p14="http://schemas.microsoft.com/office/powerpoint/2010/main" val="3650546686"/>
      </p:ext>
    </p:extLst>
  </p:cSld>
  <p:clrMapOvr>
    <a:masterClrMapping/>
  </p:clrMapOvr>
  <mc:AlternateContent xmlns:mc="http://schemas.openxmlformats.org/markup-compatibility/2006" xmlns:p14="http://schemas.microsoft.com/office/powerpoint/2010/main">
    <mc:Choice Requires="p14">
      <p:transition spd="slow" p14:dur="2000" advTm="32849"/>
    </mc:Choice>
    <mc:Fallback xmlns="">
      <p:transition spd="slow" advTm="3284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255645" y="4263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dirty="0">
                <a:solidFill>
                  <a:schemeClr val="tx1"/>
                </a:solidFill>
              </a:rPr>
              <a:t>Horizontal vs. Vertical Federated </a:t>
            </a:r>
            <a:r>
              <a:rPr lang="en-GB" b="1" dirty="0" err="1">
                <a:solidFill>
                  <a:schemeClr val="tx1"/>
                </a:solidFill>
              </a:rPr>
              <a:t>XGBoost</a:t>
            </a:r>
            <a:endParaRPr b="1" dirty="0">
              <a:solidFill>
                <a:schemeClr val="tx1"/>
              </a:solidFill>
            </a:endParaRPr>
          </a:p>
        </p:txBody>
      </p:sp>
      <p:sp>
        <p:nvSpPr>
          <p:cNvPr id="71" name="Google Shape;71;p14"/>
          <p:cNvSpPr txBox="1">
            <a:spLocks noGrp="1"/>
          </p:cNvSpPr>
          <p:nvPr>
            <p:ph type="body" idx="1"/>
          </p:nvPr>
        </p:nvSpPr>
        <p:spPr>
          <a:xfrm>
            <a:off x="311700" y="1152475"/>
            <a:ext cx="8520600" cy="781256"/>
          </a:xfrm>
          <a:prstGeom prst="rect">
            <a:avLst/>
          </a:prstGeom>
        </p:spPr>
        <p:txBody>
          <a:bodyPr spcFirstLastPara="1" wrap="square" lIns="91425" tIns="91425" rIns="91425" bIns="91425" anchor="t" anchorCtr="0">
            <a:normAutofit/>
          </a:bodyPr>
          <a:lstStyle/>
          <a:p>
            <a:pPr marL="457200" lvl="0" indent="-336550" algn="l" rtl="0">
              <a:lnSpc>
                <a:spcPct val="200000"/>
              </a:lnSpc>
              <a:spcBef>
                <a:spcPts val="0"/>
              </a:spcBef>
              <a:spcAft>
                <a:spcPts val="0"/>
              </a:spcAft>
              <a:buSzPts val="1700"/>
              <a:buChar char="-"/>
            </a:pPr>
            <a:r>
              <a:rPr lang="en-US" sz="1700" dirty="0"/>
              <a:t>Current research adopts two settings with practical applications</a:t>
            </a:r>
          </a:p>
        </p:txBody>
      </p:sp>
      <p:grpSp>
        <p:nvGrpSpPr>
          <p:cNvPr id="3" name="组合 2">
            <a:extLst>
              <a:ext uri="{FF2B5EF4-FFF2-40B4-BE49-F238E27FC236}">
                <a16:creationId xmlns:a16="http://schemas.microsoft.com/office/drawing/2014/main" id="{0920AC69-A5FE-FD4E-BD6E-49AC425EF55E}"/>
              </a:ext>
            </a:extLst>
          </p:cNvPr>
          <p:cNvGrpSpPr/>
          <p:nvPr/>
        </p:nvGrpSpPr>
        <p:grpSpPr>
          <a:xfrm>
            <a:off x="1758035" y="2023121"/>
            <a:ext cx="5627930" cy="2040195"/>
            <a:chOff x="3165357" y="2831977"/>
            <a:chExt cx="5967345" cy="2163237"/>
          </a:xfrm>
        </p:grpSpPr>
        <p:cxnSp>
          <p:nvCxnSpPr>
            <p:cNvPr id="4" name="直接连接符 3">
              <a:extLst>
                <a:ext uri="{FF2B5EF4-FFF2-40B4-BE49-F238E27FC236}">
                  <a16:creationId xmlns:a16="http://schemas.microsoft.com/office/drawing/2014/main" id="{52959511-B3B9-04EE-179C-362FE317AE44}"/>
                </a:ext>
              </a:extLst>
            </p:cNvPr>
            <p:cNvCxnSpPr>
              <a:cxnSpLocks/>
            </p:cNvCxnSpPr>
            <p:nvPr/>
          </p:nvCxnSpPr>
          <p:spPr>
            <a:xfrm>
              <a:off x="3165357" y="3767181"/>
              <a:ext cx="2258007" cy="0"/>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9B299C22-DC2E-E892-CF5B-A4C3F9D162F1}"/>
                </a:ext>
              </a:extLst>
            </p:cNvPr>
            <p:cNvSpPr/>
            <p:nvPr/>
          </p:nvSpPr>
          <p:spPr>
            <a:xfrm>
              <a:off x="3198015" y="2875595"/>
              <a:ext cx="1474776" cy="801702"/>
            </a:xfrm>
            <a:prstGeom prst="rect">
              <a:avLst/>
            </a:prstGeom>
            <a:solidFill>
              <a:srgbClr val="8FAADC"/>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6" name="矩形 5">
              <a:extLst>
                <a:ext uri="{FF2B5EF4-FFF2-40B4-BE49-F238E27FC236}">
                  <a16:creationId xmlns:a16="http://schemas.microsoft.com/office/drawing/2014/main" id="{B0606616-C750-2F1C-FE85-ED210E543ABF}"/>
                </a:ext>
              </a:extLst>
            </p:cNvPr>
            <p:cNvSpPr/>
            <p:nvPr/>
          </p:nvSpPr>
          <p:spPr>
            <a:xfrm>
              <a:off x="3198015" y="3862110"/>
              <a:ext cx="1474776" cy="801702"/>
            </a:xfrm>
            <a:prstGeom prst="rect">
              <a:avLst/>
            </a:prstGeom>
            <a:solidFill>
              <a:srgbClr val="F7F5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7" name="矩形 6">
              <a:extLst>
                <a:ext uri="{FF2B5EF4-FFF2-40B4-BE49-F238E27FC236}">
                  <a16:creationId xmlns:a16="http://schemas.microsoft.com/office/drawing/2014/main" id="{B87EA920-D799-9520-3026-E8A5145302D1}"/>
                </a:ext>
              </a:extLst>
            </p:cNvPr>
            <p:cNvSpPr/>
            <p:nvPr/>
          </p:nvSpPr>
          <p:spPr>
            <a:xfrm>
              <a:off x="4698310" y="2875595"/>
              <a:ext cx="676849" cy="801702"/>
            </a:xfrm>
            <a:prstGeom prst="rect">
              <a:avLst/>
            </a:prstGeom>
            <a:solidFill>
              <a:srgbClr val="8FA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Labels</a:t>
              </a:r>
              <a:endParaRPr lang="zh-CN" altLang="en-US" sz="1200" dirty="0">
                <a:solidFill>
                  <a:schemeClr val="tx1"/>
                </a:solidFill>
              </a:endParaRPr>
            </a:p>
          </p:txBody>
        </p:sp>
        <p:sp>
          <p:nvSpPr>
            <p:cNvPr id="8" name="矩形 7">
              <a:extLst>
                <a:ext uri="{FF2B5EF4-FFF2-40B4-BE49-F238E27FC236}">
                  <a16:creationId xmlns:a16="http://schemas.microsoft.com/office/drawing/2014/main" id="{D5C4080A-B855-6E61-568C-B1F552C6BE48}"/>
                </a:ext>
              </a:extLst>
            </p:cNvPr>
            <p:cNvSpPr/>
            <p:nvPr/>
          </p:nvSpPr>
          <p:spPr>
            <a:xfrm>
              <a:off x="4698310" y="3862110"/>
              <a:ext cx="676849" cy="801702"/>
            </a:xfrm>
            <a:prstGeom prst="rect">
              <a:avLst/>
            </a:prstGeom>
            <a:solidFill>
              <a:srgbClr val="F7F5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Labels</a:t>
              </a:r>
              <a:endParaRPr lang="zh-CN" altLang="en-US" sz="1200" dirty="0">
                <a:solidFill>
                  <a:schemeClr val="tx1"/>
                </a:solidFill>
              </a:endParaRPr>
            </a:p>
          </p:txBody>
        </p:sp>
        <p:cxnSp>
          <p:nvCxnSpPr>
            <p:cNvPr id="9" name="直接连接符 8">
              <a:extLst>
                <a:ext uri="{FF2B5EF4-FFF2-40B4-BE49-F238E27FC236}">
                  <a16:creationId xmlns:a16="http://schemas.microsoft.com/office/drawing/2014/main" id="{A8466FFE-A7EC-DC10-B2B8-F705C545D122}"/>
                </a:ext>
              </a:extLst>
            </p:cNvPr>
            <p:cNvCxnSpPr>
              <a:cxnSpLocks/>
            </p:cNvCxnSpPr>
            <p:nvPr/>
          </p:nvCxnSpPr>
          <p:spPr>
            <a:xfrm>
              <a:off x="7022319" y="2831977"/>
              <a:ext cx="0" cy="1568197"/>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278BB06B-0346-6284-507B-368E65CECBDB}"/>
                </a:ext>
              </a:extLst>
            </p:cNvPr>
            <p:cNvSpPr/>
            <p:nvPr/>
          </p:nvSpPr>
          <p:spPr>
            <a:xfrm>
              <a:off x="7130223" y="2875595"/>
              <a:ext cx="1237391" cy="1467941"/>
            </a:xfrm>
            <a:prstGeom prst="rect">
              <a:avLst/>
            </a:prstGeom>
            <a:solidFill>
              <a:srgbClr val="8FAADC"/>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11" name="矩形 10">
              <a:extLst>
                <a:ext uri="{FF2B5EF4-FFF2-40B4-BE49-F238E27FC236}">
                  <a16:creationId xmlns:a16="http://schemas.microsoft.com/office/drawing/2014/main" id="{0FE7DD85-760B-6CE9-B496-C6D3E4EA329C}"/>
                </a:ext>
              </a:extLst>
            </p:cNvPr>
            <p:cNvSpPr/>
            <p:nvPr/>
          </p:nvSpPr>
          <p:spPr>
            <a:xfrm>
              <a:off x="8393133" y="2875595"/>
              <a:ext cx="669590" cy="1467941"/>
            </a:xfrm>
            <a:prstGeom prst="rect">
              <a:avLst/>
            </a:prstGeom>
            <a:solidFill>
              <a:srgbClr val="8FA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Labels</a:t>
              </a:r>
              <a:endParaRPr lang="zh-CN" altLang="en-US" sz="1200" dirty="0">
                <a:solidFill>
                  <a:schemeClr val="tx1"/>
                </a:solidFill>
              </a:endParaRPr>
            </a:p>
          </p:txBody>
        </p:sp>
        <p:sp>
          <p:nvSpPr>
            <p:cNvPr id="12" name="矩形 11">
              <a:extLst>
                <a:ext uri="{FF2B5EF4-FFF2-40B4-BE49-F238E27FC236}">
                  <a16:creationId xmlns:a16="http://schemas.microsoft.com/office/drawing/2014/main" id="{59654207-3A2F-6432-68F7-2D8EC5B92816}"/>
                </a:ext>
              </a:extLst>
            </p:cNvPr>
            <p:cNvSpPr/>
            <p:nvPr/>
          </p:nvSpPr>
          <p:spPr>
            <a:xfrm>
              <a:off x="5893311" y="3913221"/>
              <a:ext cx="1015485" cy="435974"/>
            </a:xfrm>
            <a:prstGeom prst="rect">
              <a:avLst/>
            </a:prstGeom>
            <a:solidFill>
              <a:srgbClr val="F7F5EB"/>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13" name="矩形 12">
              <a:extLst>
                <a:ext uri="{FF2B5EF4-FFF2-40B4-BE49-F238E27FC236}">
                  <a16:creationId xmlns:a16="http://schemas.microsoft.com/office/drawing/2014/main" id="{5BB34651-033C-C7F1-5382-21B66BFD3B58}"/>
                </a:ext>
              </a:extLst>
            </p:cNvPr>
            <p:cNvSpPr/>
            <p:nvPr/>
          </p:nvSpPr>
          <p:spPr>
            <a:xfrm>
              <a:off x="5893308" y="3396770"/>
              <a:ext cx="1015485" cy="435974"/>
            </a:xfrm>
            <a:prstGeom prst="rect">
              <a:avLst/>
            </a:prstGeom>
            <a:solidFill>
              <a:srgbClr val="FDEBED"/>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14" name="矩形 13">
              <a:extLst>
                <a:ext uri="{FF2B5EF4-FFF2-40B4-BE49-F238E27FC236}">
                  <a16:creationId xmlns:a16="http://schemas.microsoft.com/office/drawing/2014/main" id="{CFAB89F1-B773-6349-D739-8BE5488BCE00}"/>
                </a:ext>
              </a:extLst>
            </p:cNvPr>
            <p:cNvSpPr/>
            <p:nvPr/>
          </p:nvSpPr>
          <p:spPr>
            <a:xfrm>
              <a:off x="5893308" y="2880318"/>
              <a:ext cx="1015485" cy="435974"/>
            </a:xfrm>
            <a:prstGeom prst="rect">
              <a:avLst/>
            </a:prstGeom>
            <a:solidFill>
              <a:srgbClr val="ECF9FF"/>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Features</a:t>
              </a:r>
              <a:endParaRPr lang="zh-CN" altLang="en-US" sz="1200" dirty="0">
                <a:solidFill>
                  <a:schemeClr val="tx1"/>
                </a:solidFill>
              </a:endParaRPr>
            </a:p>
          </p:txBody>
        </p:sp>
        <p:sp>
          <p:nvSpPr>
            <p:cNvPr id="15" name="文本框 14">
              <a:extLst>
                <a:ext uri="{FF2B5EF4-FFF2-40B4-BE49-F238E27FC236}">
                  <a16:creationId xmlns:a16="http://schemas.microsoft.com/office/drawing/2014/main" id="{A9D01B41-3D2F-9713-6577-DAF0438535EA}"/>
                </a:ext>
              </a:extLst>
            </p:cNvPr>
            <p:cNvSpPr txBox="1"/>
            <p:nvPr/>
          </p:nvSpPr>
          <p:spPr>
            <a:xfrm>
              <a:off x="3279597" y="4668875"/>
              <a:ext cx="2578963" cy="326339"/>
            </a:xfrm>
            <a:prstGeom prst="rect">
              <a:avLst/>
            </a:prstGeom>
            <a:noFill/>
          </p:spPr>
          <p:txBody>
            <a:bodyPr wrap="square" rtlCol="0">
              <a:spAutoFit/>
            </a:bodyPr>
            <a:lstStyle/>
            <a:p>
              <a:r>
                <a:rPr lang="en-US" altLang="zh-CN" dirty="0">
                  <a:latin typeface="+mj-lt"/>
                </a:rPr>
                <a:t>(</a:t>
              </a:r>
              <a:r>
                <a:rPr lang="en-US" altLang="zh-CN" dirty="0">
                  <a:latin typeface="+mj-lt"/>
                  <a:cs typeface="Times New Roman" panose="02020603050405020304" pitchFamily="18" charset="0"/>
                </a:rPr>
                <a:t>a) Horizontal Setting</a:t>
              </a:r>
              <a:endParaRPr lang="zh-CN" altLang="en-US" dirty="0">
                <a:latin typeface="+mj-lt"/>
                <a:cs typeface="Times New Roman" panose="02020603050405020304" pitchFamily="18" charset="0"/>
              </a:endParaRPr>
            </a:p>
          </p:txBody>
        </p:sp>
        <p:sp>
          <p:nvSpPr>
            <p:cNvPr id="16" name="文本框 15">
              <a:extLst>
                <a:ext uri="{FF2B5EF4-FFF2-40B4-BE49-F238E27FC236}">
                  <a16:creationId xmlns:a16="http://schemas.microsoft.com/office/drawing/2014/main" id="{C470B19C-7EAA-FACD-D33D-31EF2559B26C}"/>
                </a:ext>
              </a:extLst>
            </p:cNvPr>
            <p:cNvSpPr txBox="1"/>
            <p:nvPr/>
          </p:nvSpPr>
          <p:spPr>
            <a:xfrm>
              <a:off x="6553739" y="4666497"/>
              <a:ext cx="2578963" cy="326339"/>
            </a:xfrm>
            <a:prstGeom prst="rect">
              <a:avLst/>
            </a:prstGeom>
            <a:noFill/>
          </p:spPr>
          <p:txBody>
            <a:bodyPr wrap="square" rtlCol="0">
              <a:spAutoFit/>
            </a:bodyPr>
            <a:lstStyle/>
            <a:p>
              <a:r>
                <a:rPr lang="en-US" altLang="zh-CN" dirty="0">
                  <a:latin typeface="+mj-lt"/>
                </a:rPr>
                <a:t>(</a:t>
              </a:r>
              <a:r>
                <a:rPr lang="en-US" altLang="zh-CN" dirty="0">
                  <a:latin typeface="+mj-lt"/>
                  <a:cs typeface="Times New Roman" panose="02020603050405020304" pitchFamily="18" charset="0"/>
                </a:rPr>
                <a:t>b) Vertical Setting</a:t>
              </a:r>
              <a:endParaRPr lang="zh-CN" altLang="en-US" dirty="0">
                <a:latin typeface="+mj-lt"/>
                <a:cs typeface="Times New Roman" panose="02020603050405020304" pitchFamily="18" charset="0"/>
              </a:endParaRPr>
            </a:p>
          </p:txBody>
        </p:sp>
        <p:sp>
          <p:nvSpPr>
            <p:cNvPr id="17" name="文本框 16">
              <a:extLst>
                <a:ext uri="{FF2B5EF4-FFF2-40B4-BE49-F238E27FC236}">
                  <a16:creationId xmlns:a16="http://schemas.microsoft.com/office/drawing/2014/main" id="{E5558B90-0E7E-B25A-5512-F050F16058EB}"/>
                </a:ext>
              </a:extLst>
            </p:cNvPr>
            <p:cNvSpPr txBox="1"/>
            <p:nvPr/>
          </p:nvSpPr>
          <p:spPr>
            <a:xfrm>
              <a:off x="7645935" y="4386813"/>
              <a:ext cx="1185554" cy="276999"/>
            </a:xfrm>
            <a:prstGeom prst="rect">
              <a:avLst/>
            </a:prstGeom>
            <a:noFill/>
            <a:ln>
              <a:noFill/>
            </a:ln>
          </p:spPr>
          <p:txBody>
            <a:bodyPr wrap="square" rtlCol="0">
              <a:spAutoFit/>
            </a:bodyPr>
            <a:lstStyle/>
            <a:p>
              <a:r>
                <a:rPr lang="en-US" altLang="zh-CN" sz="1100" b="1" dirty="0">
                  <a:cs typeface="Times New Roman" panose="02020603050405020304" pitchFamily="18" charset="0"/>
                </a:rPr>
                <a:t>Active party</a:t>
              </a:r>
              <a:endParaRPr lang="zh-CN" altLang="en-US" sz="1100" b="1" dirty="0">
                <a:cs typeface="Times New Roman" panose="02020603050405020304" pitchFamily="18" charset="0"/>
              </a:endParaRPr>
            </a:p>
          </p:txBody>
        </p:sp>
        <p:sp>
          <p:nvSpPr>
            <p:cNvPr id="18" name="文本框 17">
              <a:extLst>
                <a:ext uri="{FF2B5EF4-FFF2-40B4-BE49-F238E27FC236}">
                  <a16:creationId xmlns:a16="http://schemas.microsoft.com/office/drawing/2014/main" id="{74C423FF-68A1-55FC-A9D8-A05DB3EC7896}"/>
                </a:ext>
              </a:extLst>
            </p:cNvPr>
            <p:cNvSpPr txBox="1"/>
            <p:nvPr/>
          </p:nvSpPr>
          <p:spPr>
            <a:xfrm>
              <a:off x="5805927" y="4386966"/>
              <a:ext cx="1495623" cy="276999"/>
            </a:xfrm>
            <a:prstGeom prst="rect">
              <a:avLst/>
            </a:prstGeom>
            <a:noFill/>
            <a:ln>
              <a:noFill/>
            </a:ln>
          </p:spPr>
          <p:txBody>
            <a:bodyPr wrap="square" rtlCol="0">
              <a:spAutoFit/>
            </a:bodyPr>
            <a:lstStyle/>
            <a:p>
              <a:r>
                <a:rPr lang="en-US" altLang="zh-CN" sz="1100" b="1" dirty="0">
                  <a:cs typeface="Times New Roman" panose="02020603050405020304" pitchFamily="18" charset="0"/>
                </a:rPr>
                <a:t>Passive parties</a:t>
              </a:r>
              <a:endParaRPr lang="zh-CN" altLang="en-US" sz="1100" b="1" dirty="0">
                <a:cs typeface="Times New Roman" panose="02020603050405020304" pitchFamily="18" charset="0"/>
              </a:endParaRPr>
            </a:p>
          </p:txBody>
        </p:sp>
      </p:grpSp>
      <p:sp>
        <p:nvSpPr>
          <p:cNvPr id="2" name="椭圆 1">
            <a:extLst>
              <a:ext uri="{FF2B5EF4-FFF2-40B4-BE49-F238E27FC236}">
                <a16:creationId xmlns:a16="http://schemas.microsoft.com/office/drawing/2014/main" id="{636BA3C2-48B0-0213-7820-704916451CF3}"/>
              </a:ext>
            </a:extLst>
          </p:cNvPr>
          <p:cNvSpPr/>
          <p:nvPr/>
        </p:nvSpPr>
        <p:spPr>
          <a:xfrm>
            <a:off x="1831266" y="3750763"/>
            <a:ext cx="2133066" cy="3499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26436066"/>
      </p:ext>
    </p:extLst>
  </p:cSld>
  <p:clrMapOvr>
    <a:masterClrMapping/>
  </p:clrMapOvr>
  <mc:AlternateContent xmlns:mc="http://schemas.openxmlformats.org/markup-compatibility/2006" xmlns:p14="http://schemas.microsoft.com/office/powerpoint/2010/main">
    <mc:Choice Requires="p14">
      <p:transition spd="slow" p14:dur="2000" advTm="4570"/>
    </mc:Choice>
    <mc:Fallback xmlns="">
      <p:transition spd="slow" advTm="457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255645" y="245811"/>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dirty="0">
                <a:solidFill>
                  <a:schemeClr val="tx1"/>
                </a:solidFill>
              </a:rPr>
              <a:t>Horizontal setting is more common, but </a:t>
            </a:r>
            <a:r>
              <a:rPr lang="en-GB" b="1" dirty="0">
                <a:solidFill>
                  <a:srgbClr val="FF0000"/>
                </a:solidFill>
              </a:rPr>
              <a:t>Harder</a:t>
            </a:r>
            <a:endParaRPr b="1" dirty="0">
              <a:solidFill>
                <a:srgbClr val="FF0000"/>
              </a:solidFill>
            </a:endParaRPr>
          </a:p>
        </p:txBody>
      </p:sp>
      <p:sp>
        <p:nvSpPr>
          <p:cNvPr id="71" name="Google Shape;71;p14"/>
          <p:cNvSpPr txBox="1">
            <a:spLocks noGrp="1"/>
          </p:cNvSpPr>
          <p:nvPr>
            <p:ph type="body" idx="1"/>
          </p:nvPr>
        </p:nvSpPr>
        <p:spPr>
          <a:xfrm>
            <a:off x="-1" y="818511"/>
            <a:ext cx="9188971" cy="1258367"/>
          </a:xfrm>
          <a:prstGeom prst="rect">
            <a:avLst/>
          </a:prstGeom>
        </p:spPr>
        <p:txBody>
          <a:bodyPr spcFirstLastPara="1" wrap="square" lIns="91425" tIns="91425" rIns="91425" bIns="91425" anchor="t" anchorCtr="0">
            <a:noAutofit/>
          </a:bodyPr>
          <a:lstStyle/>
          <a:p>
            <a:pPr marL="457200" lvl="0" indent="-336550" algn="l" rtl="0">
              <a:lnSpc>
                <a:spcPct val="200000"/>
              </a:lnSpc>
              <a:spcBef>
                <a:spcPts val="0"/>
              </a:spcBef>
              <a:spcAft>
                <a:spcPts val="0"/>
              </a:spcAft>
              <a:buSzPts val="1700"/>
              <a:buChar char="-"/>
            </a:pPr>
            <a:r>
              <a:rPr lang="en-US" sz="1400" dirty="0"/>
              <a:t>To understand why, we review the fundamentals of </a:t>
            </a:r>
            <a:r>
              <a:rPr lang="en-US" sz="1400" dirty="0" err="1"/>
              <a:t>XGBoost</a:t>
            </a:r>
            <a:endParaRPr lang="en-US" sz="1400" dirty="0"/>
          </a:p>
          <a:p>
            <a:pPr marL="457200" lvl="0" indent="-336550" algn="l" rtl="0">
              <a:lnSpc>
                <a:spcPct val="200000"/>
              </a:lnSpc>
              <a:spcBef>
                <a:spcPts val="0"/>
              </a:spcBef>
              <a:spcAft>
                <a:spcPts val="0"/>
              </a:spcAft>
              <a:buSzPts val="1700"/>
              <a:buChar char="-"/>
            </a:pPr>
            <a:r>
              <a:rPr lang="en-US" sz="1400" dirty="0"/>
              <a:t>Additive ensemble model: forward stagewise regression and consistently learns new trees to fit the residuals</a:t>
            </a:r>
            <a:endParaRPr lang="en-US" sz="1500" dirty="0"/>
          </a:p>
        </p:txBody>
      </p:sp>
      <p:pic>
        <p:nvPicPr>
          <p:cNvPr id="20" name="图片 19">
            <a:extLst>
              <a:ext uri="{FF2B5EF4-FFF2-40B4-BE49-F238E27FC236}">
                <a16:creationId xmlns:a16="http://schemas.microsoft.com/office/drawing/2014/main" id="{F5A193E4-87DA-56A6-2333-4B09810BD993}"/>
              </a:ext>
            </a:extLst>
          </p:cNvPr>
          <p:cNvPicPr>
            <a:picLocks noChangeAspect="1"/>
          </p:cNvPicPr>
          <p:nvPr/>
        </p:nvPicPr>
        <p:blipFill>
          <a:blip r:embed="rId3"/>
          <a:stretch>
            <a:fillRect/>
          </a:stretch>
        </p:blipFill>
        <p:spPr>
          <a:xfrm>
            <a:off x="1286690" y="2013400"/>
            <a:ext cx="6458510" cy="1790855"/>
          </a:xfrm>
          <a:prstGeom prst="rect">
            <a:avLst/>
          </a:prstGeom>
        </p:spPr>
      </p:pic>
      <mc:AlternateContent xmlns:mc="http://schemas.openxmlformats.org/markup-compatibility/2006" xmlns:a14="http://schemas.microsoft.com/office/drawing/2010/main">
        <mc:Choice Requires="a14">
          <p:sp>
            <p:nvSpPr>
              <p:cNvPr id="21" name="Google Shape;71;p14">
                <a:extLst>
                  <a:ext uri="{FF2B5EF4-FFF2-40B4-BE49-F238E27FC236}">
                    <a16:creationId xmlns:a16="http://schemas.microsoft.com/office/drawing/2014/main" id="{70AC1E48-5CC3-4D7E-1339-533B68EA1683}"/>
                  </a:ext>
                </a:extLst>
              </p:cNvPr>
              <p:cNvSpPr txBox="1">
                <a:spLocks/>
              </p:cNvSpPr>
              <p:nvPr/>
            </p:nvSpPr>
            <p:spPr>
              <a:xfrm>
                <a:off x="-1" y="3740776"/>
                <a:ext cx="8520600" cy="5484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36550">
                  <a:lnSpc>
                    <a:spcPct val="200000"/>
                  </a:lnSpc>
                  <a:buSzPts val="1700"/>
                  <a:buFont typeface="Arial"/>
                  <a:buChar char="-"/>
                </a:pPr>
                <a14:m>
                  <m:oMath xmlns:m="http://schemas.openxmlformats.org/officeDocument/2006/math">
                    <m:sSub>
                      <m:sSubPr>
                        <m:ctrlPr>
                          <a:rPr kumimoji="1" lang="en-US" altLang="zh-CN" sz="1400" i="1" smtClean="0">
                            <a:latin typeface="Cambria Math" panose="02040503050406030204" pitchFamily="18" charset="0"/>
                            <a:cs typeface="Times New Roman" panose="02020603050405020304" pitchFamily="18" charset="0"/>
                          </a:rPr>
                        </m:ctrlPr>
                      </m:sSubPr>
                      <m:e>
                        <m:r>
                          <a:rPr kumimoji="1" lang="en-US" altLang="zh-CN" sz="1400" i="1" smtClean="0">
                            <a:latin typeface="Cambria Math" panose="02040503050406030204" pitchFamily="18" charset="0"/>
                            <a:cs typeface="Times New Roman" panose="02020603050405020304" pitchFamily="18" charset="0"/>
                          </a:rPr>
                          <m:t>𝑓</m:t>
                        </m:r>
                      </m:e>
                      <m:sub>
                        <m:r>
                          <a:rPr kumimoji="1" lang="en-US" altLang="zh-CN" sz="1400" i="1" smtClean="0">
                            <a:latin typeface="Cambria Math" panose="02040503050406030204" pitchFamily="18" charset="0"/>
                            <a:cs typeface="Times New Roman" panose="02020603050405020304" pitchFamily="18" charset="0"/>
                          </a:rPr>
                          <m:t>𝑡</m:t>
                        </m:r>
                      </m:sub>
                    </m:sSub>
                  </m:oMath>
                </a14:m>
                <a:r>
                  <a:rPr kumimoji="1" lang="zh-CN" altLang="en-US" sz="1400" dirty="0">
                    <a:latin typeface="+mj-lt"/>
                    <a:cs typeface="Times New Roman" panose="02020603050405020304" pitchFamily="18" charset="0"/>
                  </a:rPr>
                  <a:t> </a:t>
                </a:r>
                <a:r>
                  <a:rPr kumimoji="1" lang="en-US" altLang="zh-CN" sz="1400" dirty="0">
                    <a:latin typeface="+mj-lt"/>
                    <a:cs typeface="Times New Roman" panose="02020603050405020304" pitchFamily="18" charset="0"/>
                  </a:rPr>
                  <a:t>is a single tree in the tree ensemble, </a:t>
                </a:r>
                <a14:m>
                  <m:oMath xmlns:m="http://schemas.openxmlformats.org/officeDocument/2006/math">
                    <m:sSub>
                      <m:sSubPr>
                        <m:ctrlPr>
                          <a:rPr kumimoji="1" lang="en-US" altLang="zh-CN" sz="1400" i="1" smtClean="0">
                            <a:latin typeface="Cambria Math" panose="02040503050406030204" pitchFamily="18" charset="0"/>
                            <a:cs typeface="Times New Roman" panose="02020603050405020304" pitchFamily="18" charset="0"/>
                          </a:rPr>
                        </m:ctrlPr>
                      </m:sSubPr>
                      <m:e>
                        <m:acc>
                          <m:accPr>
                            <m:chr m:val="̂"/>
                            <m:ctrlPr>
                              <a:rPr kumimoji="1" lang="en-US" altLang="zh-CN" sz="1400" i="1" smtClean="0">
                                <a:latin typeface="Cambria Math" panose="02040503050406030204" pitchFamily="18" charset="0"/>
                                <a:cs typeface="Times New Roman" panose="02020603050405020304" pitchFamily="18" charset="0"/>
                              </a:rPr>
                            </m:ctrlPr>
                          </m:accPr>
                          <m:e>
                            <m:r>
                              <a:rPr kumimoji="1" lang="en-US" altLang="zh-CN" sz="1400" i="1" smtClean="0">
                                <a:latin typeface="Cambria Math" panose="02040503050406030204" pitchFamily="18" charset="0"/>
                                <a:cs typeface="Times New Roman" panose="02020603050405020304" pitchFamily="18" charset="0"/>
                              </a:rPr>
                              <m:t>𝑦</m:t>
                            </m:r>
                          </m:e>
                        </m:acc>
                      </m:e>
                      <m:sub>
                        <m:r>
                          <a:rPr kumimoji="1" lang="en-US" altLang="zh-CN" sz="1400" i="1" smtClean="0">
                            <a:latin typeface="Cambria Math" panose="02040503050406030204" pitchFamily="18" charset="0"/>
                            <a:cs typeface="Times New Roman" panose="02020603050405020304" pitchFamily="18" charset="0"/>
                          </a:rPr>
                          <m:t>𝑖</m:t>
                        </m:r>
                      </m:sub>
                    </m:sSub>
                    <m:r>
                      <a:rPr kumimoji="1" lang="en-US" altLang="zh-CN" sz="1400" smtClean="0">
                        <a:latin typeface="Cambria Math" panose="02040503050406030204" pitchFamily="18" charset="0"/>
                        <a:cs typeface="Times New Roman" panose="02020603050405020304" pitchFamily="18" charset="0"/>
                      </a:rPr>
                      <m:t> </m:t>
                    </m:r>
                    <m:r>
                      <m:rPr>
                        <m:sty m:val="p"/>
                      </m:rPr>
                      <a:rPr kumimoji="1" lang="en-US" altLang="zh-CN" sz="1400" smtClean="0">
                        <a:latin typeface="Cambria Math" panose="02040503050406030204" pitchFamily="18" charset="0"/>
                        <a:ea typeface="Cambria Math" panose="02040503050406030204" pitchFamily="18" charset="0"/>
                        <a:cs typeface="Times New Roman" panose="02020603050405020304" pitchFamily="18" charset="0"/>
                      </a:rPr>
                      <m:t>is</m:t>
                    </m:r>
                  </m:oMath>
                </a14:m>
                <a:r>
                  <a:rPr lang="en-US" altLang="zh-CN" sz="1400" dirty="0">
                    <a:latin typeface="+mj-lt"/>
                    <a:ea typeface="Cambria Math" panose="02040503050406030204" pitchFamily="18" charset="0"/>
                  </a:rPr>
                  <a:t> the prediction</a:t>
                </a:r>
                <a:r>
                  <a:rPr lang="en-US" altLang="zh-CN" sz="1400" dirty="0">
                    <a:latin typeface="+mj-lt"/>
                  </a:rPr>
                  <a:t>, </a:t>
                </a:r>
                <a14:m>
                  <m:oMath xmlns:m="http://schemas.openxmlformats.org/officeDocument/2006/math">
                    <m:sSub>
                      <m:sSubPr>
                        <m:ctrlPr>
                          <a:rPr kumimoji="1" lang="en-US" altLang="zh-CN" sz="1400" i="1">
                            <a:latin typeface="Cambria Math" panose="02040503050406030204" pitchFamily="18" charset="0"/>
                            <a:cs typeface="Times New Roman" panose="02020603050405020304" pitchFamily="18" charset="0"/>
                          </a:rPr>
                        </m:ctrlPr>
                      </m:sSubPr>
                      <m:e>
                        <m:r>
                          <a:rPr kumimoji="1" lang="en-US" altLang="zh-CN" sz="1400" i="1" smtClean="0">
                            <a:latin typeface="Cambria Math" panose="02040503050406030204" pitchFamily="18" charset="0"/>
                            <a:cs typeface="Times New Roman" panose="02020603050405020304" pitchFamily="18" charset="0"/>
                          </a:rPr>
                          <m:t>𝑥</m:t>
                        </m:r>
                      </m:e>
                      <m:sub>
                        <m:r>
                          <a:rPr kumimoji="1" lang="en-US" altLang="zh-CN" sz="1400" i="1" smtClean="0">
                            <a:latin typeface="Cambria Math" panose="02040503050406030204" pitchFamily="18" charset="0"/>
                            <a:cs typeface="Times New Roman" panose="02020603050405020304" pitchFamily="18" charset="0"/>
                          </a:rPr>
                          <m:t>𝑖</m:t>
                        </m:r>
                      </m:sub>
                    </m:sSub>
                  </m:oMath>
                </a14:m>
                <a:r>
                  <a:rPr kumimoji="1" lang="en-US" altLang="zh-CN" sz="1400" dirty="0">
                    <a:latin typeface="+mj-lt"/>
                    <a:cs typeface="Times New Roman" panose="02020603050405020304" pitchFamily="18" charset="0"/>
                  </a:rPr>
                  <a:t> is the input data point</a:t>
                </a:r>
              </a:p>
            </p:txBody>
          </p:sp>
        </mc:Choice>
        <mc:Fallback xmlns="">
          <p:sp>
            <p:nvSpPr>
              <p:cNvPr id="21" name="Google Shape;71;p14">
                <a:extLst>
                  <a:ext uri="{FF2B5EF4-FFF2-40B4-BE49-F238E27FC236}">
                    <a16:creationId xmlns:a16="http://schemas.microsoft.com/office/drawing/2014/main" id="{70AC1E48-5CC3-4D7E-1339-533B68EA1683}"/>
                  </a:ext>
                </a:extLst>
              </p:cNvPr>
              <p:cNvSpPr txBox="1">
                <a:spLocks noRot="1" noChangeAspect="1" noMove="1" noResize="1" noEditPoints="1" noAdjustHandles="1" noChangeArrowheads="1" noChangeShapeType="1" noTextEdit="1"/>
              </p:cNvSpPr>
              <p:nvPr/>
            </p:nvSpPr>
            <p:spPr>
              <a:xfrm>
                <a:off x="-1" y="3740776"/>
                <a:ext cx="8520600" cy="548458"/>
              </a:xfrm>
              <a:prstGeom prst="rect">
                <a:avLst/>
              </a:prstGeom>
              <a:blipFill>
                <a:blip r:embed="rId6"/>
                <a:stretch>
                  <a:fillRect b="-5556"/>
                </a:stretch>
              </a:blipFill>
              <a:ln>
                <a:noFill/>
              </a:ln>
            </p:spPr>
            <p:txBody>
              <a:bodyPr/>
              <a:lstStyle/>
              <a:p>
                <a:r>
                  <a:rPr lang="zh-CN" altLang="en-US">
                    <a:noFill/>
                  </a:rPr>
                  <a:t> </a:t>
                </a:r>
              </a:p>
            </p:txBody>
          </p:sp>
        </mc:Fallback>
      </mc:AlternateContent>
    </p:spTree>
    <p:extLst>
      <p:ext uri="{BB962C8B-B14F-4D97-AF65-F5344CB8AC3E}">
        <p14:creationId xmlns:p14="http://schemas.microsoft.com/office/powerpoint/2010/main" val="463928539"/>
      </p:ext>
    </p:extLst>
  </p:cSld>
  <p:clrMapOvr>
    <a:masterClrMapping/>
  </p:clrMapOvr>
  <mc:AlternateContent xmlns:mc="http://schemas.openxmlformats.org/markup-compatibility/2006" xmlns:p14="http://schemas.microsoft.com/office/powerpoint/2010/main">
    <mc:Choice Requires="p14">
      <p:transition spd="slow" p14:dur="2000" advTm="29802"/>
    </mc:Choice>
    <mc:Fallback xmlns="">
      <p:transition spd="slow" advTm="29802"/>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270635" y="115329"/>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dirty="0">
                <a:solidFill>
                  <a:schemeClr val="tx1"/>
                </a:solidFill>
              </a:rPr>
              <a:t>Horizontal Setting is more common, but </a:t>
            </a:r>
            <a:r>
              <a:rPr lang="en-GB" b="1" dirty="0">
                <a:solidFill>
                  <a:srgbClr val="FF0000"/>
                </a:solidFill>
              </a:rPr>
              <a:t>Harder</a:t>
            </a:r>
            <a:endParaRPr b="1" dirty="0">
              <a:solidFill>
                <a:srgbClr val="FF0000"/>
              </a:solidFill>
            </a:endParaRPr>
          </a:p>
        </p:txBody>
      </p:sp>
      <mc:AlternateContent xmlns:mc="http://schemas.openxmlformats.org/markup-compatibility/2006" xmlns:a14="http://schemas.microsoft.com/office/drawing/2010/main">
        <mc:Choice Requires="a14">
          <p:sp>
            <p:nvSpPr>
              <p:cNvPr id="2" name="Google Shape;71;p14">
                <a:extLst>
                  <a:ext uri="{FF2B5EF4-FFF2-40B4-BE49-F238E27FC236}">
                    <a16:creationId xmlns:a16="http://schemas.microsoft.com/office/drawing/2014/main" id="{3D4AB8ED-1596-9C81-9B81-62084451DBEF}"/>
                  </a:ext>
                </a:extLst>
              </p:cNvPr>
              <p:cNvSpPr txBox="1">
                <a:spLocks noGrp="1"/>
              </p:cNvSpPr>
              <p:nvPr>
                <p:ph type="body" idx="1"/>
              </p:nvPr>
            </p:nvSpPr>
            <p:spPr>
              <a:xfrm>
                <a:off x="270635" y="526634"/>
                <a:ext cx="8520600" cy="957392"/>
              </a:xfrm>
              <a:prstGeom prst="rect">
                <a:avLst/>
              </a:prstGeom>
            </p:spPr>
            <p:txBody>
              <a:bodyPr spcFirstLastPara="1" wrap="square" lIns="91425" tIns="91425" rIns="91425" bIns="91425" anchor="t" anchorCtr="0">
                <a:normAutofit fontScale="85000" lnSpcReduction="20000"/>
              </a:bodyPr>
              <a:lstStyle/>
              <a:p>
                <a:pPr lvl="0" indent="-336550">
                  <a:lnSpc>
                    <a:spcPct val="200000"/>
                  </a:lnSpc>
                  <a:buSzPts val="1700"/>
                  <a:buChar char="-"/>
                </a:pPr>
                <a:r>
                  <a:rPr lang="en-US" sz="1600" dirty="0">
                    <a:latin typeface="+mj-lt"/>
                  </a:rPr>
                  <a:t>Trained in an additive and sequential manner (i.e., the tree </a:t>
                </a:r>
                <a14:m>
                  <m:oMath xmlns:m="http://schemas.openxmlformats.org/officeDocument/2006/math">
                    <m:sSub>
                      <m:sSubPr>
                        <m:ctrlPr>
                          <a:rPr kumimoji="1" lang="en-US" altLang="zh-CN" sz="1600" i="1" smtClean="0">
                            <a:latin typeface="Cambria Math" panose="02040503050406030204" pitchFamily="18" charset="0"/>
                            <a:cs typeface="Times New Roman" panose="02020603050405020304" pitchFamily="18" charset="0"/>
                          </a:rPr>
                        </m:ctrlPr>
                      </m:sSubPr>
                      <m:e>
                        <m:r>
                          <a:rPr kumimoji="1" lang="en-US" altLang="zh-CN" sz="1600" b="0" i="1" smtClean="0">
                            <a:latin typeface="Cambria Math" panose="02040503050406030204" pitchFamily="18" charset="0"/>
                            <a:cs typeface="Times New Roman" panose="02020603050405020304" pitchFamily="18" charset="0"/>
                          </a:rPr>
                          <m:t>𝑓</m:t>
                        </m:r>
                      </m:e>
                      <m:sub>
                        <m:r>
                          <a:rPr kumimoji="1" lang="en-US" altLang="zh-CN" sz="1600" b="0" i="1" smtClean="0">
                            <a:latin typeface="Cambria Math" panose="02040503050406030204" pitchFamily="18" charset="0"/>
                            <a:cs typeface="Times New Roman" panose="02020603050405020304" pitchFamily="18" charset="0"/>
                          </a:rPr>
                          <m:t>𝑡</m:t>
                        </m:r>
                        <m:r>
                          <a:rPr kumimoji="1" lang="en-US" altLang="zh-CN" sz="1600" b="0" i="1" smtClean="0">
                            <a:latin typeface="Cambria Math" panose="02040503050406030204" pitchFamily="18" charset="0"/>
                            <a:cs typeface="Times New Roman" panose="02020603050405020304" pitchFamily="18" charset="0"/>
                          </a:rPr>
                          <m:t>+1</m:t>
                        </m:r>
                      </m:sub>
                    </m:sSub>
                    <m:r>
                      <a:rPr kumimoji="1" lang="en-US" altLang="zh-CN" sz="1600" b="0" i="1" smtClean="0">
                        <a:latin typeface="Cambria Math" panose="02040503050406030204" pitchFamily="18" charset="0"/>
                        <a:cs typeface="Times New Roman" panose="02020603050405020304" pitchFamily="18" charset="0"/>
                      </a:rPr>
                      <m:t> </m:t>
                    </m:r>
                  </m:oMath>
                </a14:m>
                <a:r>
                  <a:rPr lang="en-US" sz="1600" dirty="0">
                    <a:latin typeface="+mj-lt"/>
                  </a:rPr>
                  <a:t>is trained after the tree </a:t>
                </a:r>
                <a14:m>
                  <m:oMath xmlns:m="http://schemas.openxmlformats.org/officeDocument/2006/math">
                    <m:sSub>
                      <m:sSubPr>
                        <m:ctrlPr>
                          <a:rPr kumimoji="1" lang="en-US" altLang="zh-CN" sz="1600" i="1">
                            <a:latin typeface="Cambria Math" panose="02040503050406030204" pitchFamily="18" charset="0"/>
                            <a:cs typeface="Times New Roman" panose="02020603050405020304" pitchFamily="18" charset="0"/>
                          </a:rPr>
                        </m:ctrlPr>
                      </m:sSubPr>
                      <m:e>
                        <m:r>
                          <a:rPr kumimoji="1" lang="en-US" altLang="zh-CN" sz="1600" i="1">
                            <a:latin typeface="Cambria Math" panose="02040503050406030204" pitchFamily="18" charset="0"/>
                            <a:cs typeface="Times New Roman" panose="02020603050405020304" pitchFamily="18" charset="0"/>
                          </a:rPr>
                          <m:t>𝑓</m:t>
                        </m:r>
                      </m:e>
                      <m:sub>
                        <m:r>
                          <a:rPr kumimoji="1" lang="en-US" altLang="zh-CN" sz="1600" i="1">
                            <a:latin typeface="Cambria Math" panose="02040503050406030204" pitchFamily="18" charset="0"/>
                            <a:cs typeface="Times New Roman" panose="02020603050405020304" pitchFamily="18" charset="0"/>
                          </a:rPr>
                          <m:t>𝑡</m:t>
                        </m:r>
                      </m:sub>
                    </m:sSub>
                  </m:oMath>
                </a14:m>
                <a:r>
                  <a:rPr kumimoji="1" lang="zh-CN" altLang="en-US" sz="1600" dirty="0">
                    <a:latin typeface="+mj-lt"/>
                    <a:cs typeface="Times New Roman" panose="02020603050405020304" pitchFamily="18" charset="0"/>
                  </a:rPr>
                  <a:t>）</a:t>
                </a:r>
                <a:endParaRPr kumimoji="1" lang="en-US" altLang="zh-CN" sz="1600" dirty="0">
                  <a:latin typeface="+mj-lt"/>
                  <a:cs typeface="Times New Roman" panose="02020603050405020304" pitchFamily="18" charset="0"/>
                </a:endParaRPr>
              </a:p>
              <a:p>
                <a:pPr lvl="0" indent="-336550">
                  <a:lnSpc>
                    <a:spcPct val="200000"/>
                  </a:lnSpc>
                  <a:buSzPts val="1700"/>
                  <a:buChar char="-"/>
                </a:pPr>
                <a:r>
                  <a:rPr kumimoji="1" lang="en-US" altLang="zh-CN" sz="1600" b="0" dirty="0" err="1">
                    <a:latin typeface="+mj-lt"/>
                    <a:cs typeface="Times New Roman" panose="02020603050405020304" pitchFamily="18" charset="0"/>
                  </a:rPr>
                  <a:t>XGBoost</a:t>
                </a:r>
                <a:r>
                  <a:rPr kumimoji="1" lang="en-US" altLang="zh-CN" sz="1600" b="0" dirty="0">
                    <a:latin typeface="+mj-lt"/>
                    <a:cs typeface="Times New Roman" panose="02020603050405020304" pitchFamily="18" charset="0"/>
                  </a:rPr>
                  <a:t> builds each tree based on gradients and hessian (i.e., second derivative) of the loss</a:t>
                </a:r>
              </a:p>
              <a:p>
                <a:pPr lvl="0" indent="-336550">
                  <a:lnSpc>
                    <a:spcPct val="200000"/>
                  </a:lnSpc>
                  <a:buSzPts val="1700"/>
                  <a:buChar char="-"/>
                </a:pPr>
                <a:endParaRPr kumimoji="1" lang="en-US" altLang="zh-CN" sz="1400" b="0" dirty="0">
                  <a:latin typeface="+mj-lt"/>
                  <a:cs typeface="Times New Roman" panose="02020603050405020304" pitchFamily="18" charset="0"/>
                </a:endParaRPr>
              </a:p>
            </p:txBody>
          </p:sp>
        </mc:Choice>
        <mc:Fallback xmlns="">
          <p:sp>
            <p:nvSpPr>
              <p:cNvPr id="2" name="Google Shape;71;p14">
                <a:extLst>
                  <a:ext uri="{FF2B5EF4-FFF2-40B4-BE49-F238E27FC236}">
                    <a16:creationId xmlns:a16="http://schemas.microsoft.com/office/drawing/2014/main" id="{3D4AB8ED-1596-9C81-9B81-62084451DBEF}"/>
                  </a:ext>
                </a:extLst>
              </p:cNvPr>
              <p:cNvSpPr txBox="1">
                <a:spLocks noGrp="1" noRot="1" noChangeAspect="1" noMove="1" noResize="1" noEditPoints="1" noAdjustHandles="1" noChangeArrowheads="1" noChangeShapeType="1" noTextEdit="1"/>
              </p:cNvSpPr>
              <p:nvPr>
                <p:ph type="body" idx="1"/>
              </p:nvPr>
            </p:nvSpPr>
            <p:spPr>
              <a:xfrm>
                <a:off x="270635" y="526634"/>
                <a:ext cx="8520600" cy="957392"/>
              </a:xfrm>
              <a:prstGeom prst="rect">
                <a:avLst/>
              </a:prstGeom>
              <a:blipFill>
                <a:blip r:embed="rId5"/>
                <a:stretch>
                  <a:fillRect/>
                </a:stretch>
              </a:blipFill>
            </p:spPr>
            <p:txBody>
              <a:bodyPr/>
              <a:lstStyle/>
              <a:p>
                <a:r>
                  <a:rPr lang="zh-CN" altLang="en-US">
                    <a:noFill/>
                  </a:rPr>
                  <a:t> </a:t>
                </a:r>
              </a:p>
            </p:txBody>
          </p:sp>
        </mc:Fallback>
      </mc:AlternateContent>
      <p:grpSp>
        <p:nvGrpSpPr>
          <p:cNvPr id="15" name="组合 14">
            <a:extLst>
              <a:ext uri="{FF2B5EF4-FFF2-40B4-BE49-F238E27FC236}">
                <a16:creationId xmlns:a16="http://schemas.microsoft.com/office/drawing/2014/main" id="{C6B3C2F3-3249-3AE3-B2E8-9E83928A1892}"/>
              </a:ext>
            </a:extLst>
          </p:cNvPr>
          <p:cNvGrpSpPr/>
          <p:nvPr/>
        </p:nvGrpSpPr>
        <p:grpSpPr>
          <a:xfrm>
            <a:off x="1626864" y="1611479"/>
            <a:ext cx="5890272" cy="1793153"/>
            <a:chOff x="712431" y="1665368"/>
            <a:chExt cx="7183118" cy="2186730"/>
          </a:xfrm>
        </p:grpSpPr>
        <p:pic>
          <p:nvPicPr>
            <p:cNvPr id="9" name="图片 8">
              <a:extLst>
                <a:ext uri="{FF2B5EF4-FFF2-40B4-BE49-F238E27FC236}">
                  <a16:creationId xmlns:a16="http://schemas.microsoft.com/office/drawing/2014/main" id="{E3C96C74-4237-C8B3-44E3-E9C3AD22EF19}"/>
                </a:ext>
              </a:extLst>
            </p:cNvPr>
            <p:cNvPicPr>
              <a:picLocks noChangeAspect="1"/>
            </p:cNvPicPr>
            <p:nvPr/>
          </p:nvPicPr>
          <p:blipFill>
            <a:blip r:embed="rId6"/>
            <a:stretch>
              <a:fillRect/>
            </a:stretch>
          </p:blipFill>
          <p:spPr>
            <a:xfrm>
              <a:off x="712431" y="1665368"/>
              <a:ext cx="6279946" cy="1994107"/>
            </a:xfrm>
            <a:prstGeom prst="rect">
              <a:avLst/>
            </a:prstGeom>
          </p:spPr>
        </p:pic>
        <p:sp>
          <p:nvSpPr>
            <p:cNvPr id="13" name="文本框 12">
              <a:extLst>
                <a:ext uri="{FF2B5EF4-FFF2-40B4-BE49-F238E27FC236}">
                  <a16:creationId xmlns:a16="http://schemas.microsoft.com/office/drawing/2014/main" id="{1F7DD0B8-0E02-A967-D878-AFC805D6A51F}"/>
                </a:ext>
              </a:extLst>
            </p:cNvPr>
            <p:cNvSpPr txBox="1"/>
            <p:nvPr/>
          </p:nvSpPr>
          <p:spPr>
            <a:xfrm>
              <a:off x="6892671" y="2823690"/>
              <a:ext cx="1002878" cy="1028408"/>
            </a:xfrm>
            <a:prstGeom prst="rect">
              <a:avLst/>
            </a:prstGeom>
            <a:noFill/>
          </p:spPr>
          <p:txBody>
            <a:bodyPr wrap="square" rtlCol="0">
              <a:spAutoFit/>
            </a:bodyPr>
            <a:lstStyle/>
            <a:p>
              <a:endParaRPr kumimoji="1" lang="en-US" altLang="zh-CN" sz="2400" dirty="0">
                <a:latin typeface="Times New Roman" panose="02020603050405020304" pitchFamily="18" charset="0"/>
                <a:cs typeface="Times New Roman" panose="02020603050405020304" pitchFamily="18" charset="0"/>
              </a:endParaRPr>
            </a:p>
            <a:p>
              <a:r>
                <a:rPr kumimoji="1" lang="en-US" altLang="zh-CN" dirty="0">
                  <a:latin typeface="+mj-lt"/>
                  <a:cs typeface="Times New Roman" panose="02020603050405020304" pitchFamily="18" charset="0"/>
                </a:rPr>
                <a:t>(2)</a:t>
              </a:r>
              <a:endParaRPr lang="en-US" altLang="zh-CN" sz="1100" dirty="0">
                <a:latin typeface="+mj-lt"/>
                <a:cs typeface="Times New Roman" panose="02020603050405020304" pitchFamily="18" charset="0"/>
              </a:endParaRPr>
            </a:p>
          </p:txBody>
        </p:sp>
      </p:grpSp>
      <p:grpSp>
        <p:nvGrpSpPr>
          <p:cNvPr id="24" name="组合 23">
            <a:extLst>
              <a:ext uri="{FF2B5EF4-FFF2-40B4-BE49-F238E27FC236}">
                <a16:creationId xmlns:a16="http://schemas.microsoft.com/office/drawing/2014/main" id="{B05F32F3-B5AB-DEA9-792D-71BAB2D1D7E6}"/>
              </a:ext>
            </a:extLst>
          </p:cNvPr>
          <p:cNvGrpSpPr/>
          <p:nvPr/>
        </p:nvGrpSpPr>
        <p:grpSpPr>
          <a:xfrm>
            <a:off x="1626864" y="3430282"/>
            <a:ext cx="5149656" cy="865170"/>
            <a:chOff x="1626864" y="3430282"/>
            <a:chExt cx="5149656" cy="865170"/>
          </a:xfrm>
        </p:grpSpPr>
        <p:sp>
          <p:nvSpPr>
            <p:cNvPr id="23" name="矩形 22">
              <a:extLst>
                <a:ext uri="{FF2B5EF4-FFF2-40B4-BE49-F238E27FC236}">
                  <a16:creationId xmlns:a16="http://schemas.microsoft.com/office/drawing/2014/main" id="{7E2DA0FB-E384-50CD-FC6B-665F66FA6AD8}"/>
                </a:ext>
              </a:extLst>
            </p:cNvPr>
            <p:cNvSpPr/>
            <p:nvPr/>
          </p:nvSpPr>
          <p:spPr>
            <a:xfrm>
              <a:off x="3963655" y="3430282"/>
              <a:ext cx="2812865" cy="8651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D85DF5D0-FEF4-2918-9920-2BEEB516C8D4}"/>
                </a:ext>
              </a:extLst>
            </p:cNvPr>
            <p:cNvPicPr>
              <a:picLocks noChangeAspect="1"/>
            </p:cNvPicPr>
            <p:nvPr/>
          </p:nvPicPr>
          <p:blipFill>
            <a:blip r:embed="rId7"/>
            <a:stretch>
              <a:fillRect/>
            </a:stretch>
          </p:blipFill>
          <p:spPr>
            <a:xfrm>
              <a:off x="3963655" y="3471939"/>
              <a:ext cx="2614485" cy="781856"/>
            </a:xfrm>
            <a:prstGeom prst="rect">
              <a:avLst/>
            </a:prstGeom>
          </p:spPr>
        </p:pic>
        <p:pic>
          <p:nvPicPr>
            <p:cNvPr id="12" name="图片 11">
              <a:extLst>
                <a:ext uri="{FF2B5EF4-FFF2-40B4-BE49-F238E27FC236}">
                  <a16:creationId xmlns:a16="http://schemas.microsoft.com/office/drawing/2014/main" id="{5EACCE64-5884-2099-D506-550410690602}"/>
                </a:ext>
              </a:extLst>
            </p:cNvPr>
            <p:cNvPicPr>
              <a:picLocks noChangeAspect="1"/>
            </p:cNvPicPr>
            <p:nvPr/>
          </p:nvPicPr>
          <p:blipFill>
            <a:blip r:embed="rId8"/>
            <a:stretch>
              <a:fillRect/>
            </a:stretch>
          </p:blipFill>
          <p:spPr>
            <a:xfrm>
              <a:off x="1626864" y="3430282"/>
              <a:ext cx="2253993" cy="865170"/>
            </a:xfrm>
            <a:prstGeom prst="rect">
              <a:avLst/>
            </a:prstGeom>
          </p:spPr>
        </p:pic>
      </p:grpSp>
      <p:sp>
        <p:nvSpPr>
          <p:cNvPr id="14" name="文本框 13">
            <a:extLst>
              <a:ext uri="{FF2B5EF4-FFF2-40B4-BE49-F238E27FC236}">
                <a16:creationId xmlns:a16="http://schemas.microsoft.com/office/drawing/2014/main" id="{69628474-2B35-5813-3764-18C2AD93E4DF}"/>
              </a:ext>
            </a:extLst>
          </p:cNvPr>
          <p:cNvSpPr txBox="1"/>
          <p:nvPr/>
        </p:nvSpPr>
        <p:spPr>
          <a:xfrm>
            <a:off x="6694760" y="3404632"/>
            <a:ext cx="822376" cy="843311"/>
          </a:xfrm>
          <a:prstGeom prst="rect">
            <a:avLst/>
          </a:prstGeom>
          <a:noFill/>
        </p:spPr>
        <p:txBody>
          <a:bodyPr wrap="square" rtlCol="0">
            <a:spAutoFit/>
          </a:bodyPr>
          <a:lstStyle/>
          <a:p>
            <a:endParaRPr kumimoji="1" lang="en-US" altLang="zh-CN" sz="2400" dirty="0">
              <a:latin typeface="Times New Roman" panose="02020603050405020304" pitchFamily="18" charset="0"/>
              <a:cs typeface="Times New Roman" panose="02020603050405020304" pitchFamily="18" charset="0"/>
            </a:endParaRPr>
          </a:p>
          <a:p>
            <a:r>
              <a:rPr kumimoji="1" lang="en-US" altLang="zh-CN" dirty="0">
                <a:latin typeface="+mj-lt"/>
                <a:cs typeface="Times New Roman" panose="02020603050405020304" pitchFamily="18" charset="0"/>
              </a:rPr>
              <a:t>(3)</a:t>
            </a:r>
            <a:endParaRPr lang="en-US" altLang="zh-CN" sz="1100" dirty="0">
              <a:latin typeface="+mj-lt"/>
              <a:cs typeface="Times New Roman" panose="02020603050405020304" pitchFamily="18" charset="0"/>
            </a:endParaRPr>
          </a:p>
        </p:txBody>
      </p:sp>
    </p:spTree>
    <p:extLst>
      <p:ext uri="{BB962C8B-B14F-4D97-AF65-F5344CB8AC3E}">
        <p14:creationId xmlns:p14="http://schemas.microsoft.com/office/powerpoint/2010/main" val="3228919943"/>
      </p:ext>
    </p:extLst>
  </p:cSld>
  <p:clrMapOvr>
    <a:masterClrMapping/>
  </p:clrMapOvr>
  <mc:AlternateContent xmlns:mc="http://schemas.openxmlformats.org/markup-compatibility/2006" xmlns:p14="http://schemas.microsoft.com/office/powerpoint/2010/main">
    <mc:Choice Requires="p14">
      <p:transition spd="slow" p14:dur="2000" advTm="33048"/>
    </mc:Choice>
    <mc:Fallback xmlns="">
      <p:transition spd="slow" advTm="33048"/>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270635" y="115329"/>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i="1" dirty="0">
                <a:solidFill>
                  <a:schemeClr val="tx1"/>
                </a:solidFill>
              </a:rPr>
              <a:t>Gradients</a:t>
            </a:r>
            <a:r>
              <a:rPr lang="en-GB" b="1" dirty="0">
                <a:solidFill>
                  <a:schemeClr val="tx1"/>
                </a:solidFill>
              </a:rPr>
              <a:t> must be shared in horizontal setting</a:t>
            </a:r>
            <a:endParaRPr b="1" dirty="0">
              <a:solidFill>
                <a:srgbClr val="FF0000"/>
              </a:solidFill>
            </a:endParaRPr>
          </a:p>
        </p:txBody>
      </p:sp>
      <p:sp>
        <p:nvSpPr>
          <p:cNvPr id="2" name="Google Shape;71;p14">
            <a:extLst>
              <a:ext uri="{FF2B5EF4-FFF2-40B4-BE49-F238E27FC236}">
                <a16:creationId xmlns:a16="http://schemas.microsoft.com/office/drawing/2014/main" id="{3D4AB8ED-1596-9C81-9B81-62084451DBEF}"/>
              </a:ext>
            </a:extLst>
          </p:cNvPr>
          <p:cNvSpPr txBox="1">
            <a:spLocks noGrp="1"/>
          </p:cNvSpPr>
          <p:nvPr>
            <p:ph type="body" idx="1"/>
          </p:nvPr>
        </p:nvSpPr>
        <p:spPr>
          <a:xfrm>
            <a:off x="0" y="547769"/>
            <a:ext cx="9144000" cy="678156"/>
          </a:xfrm>
          <a:prstGeom prst="rect">
            <a:avLst/>
          </a:prstGeom>
        </p:spPr>
        <p:txBody>
          <a:bodyPr spcFirstLastPara="1" wrap="square" lIns="91425" tIns="91425" rIns="91425" bIns="91425" anchor="t" anchorCtr="0">
            <a:normAutofit fontScale="70000" lnSpcReduction="20000"/>
          </a:bodyPr>
          <a:lstStyle/>
          <a:p>
            <a:pPr lvl="0" indent="-336550">
              <a:lnSpc>
                <a:spcPct val="200000"/>
              </a:lnSpc>
              <a:buSzPts val="1700"/>
              <a:buChar char="-"/>
            </a:pPr>
            <a:r>
              <a:rPr lang="en-US" sz="2200" dirty="0">
                <a:latin typeface="+mj-lt"/>
              </a:rPr>
              <a:t>Finding the optimal split condition of </a:t>
            </a:r>
            <a:r>
              <a:rPr lang="en-US" sz="2200" dirty="0" err="1">
                <a:latin typeface="+mj-lt"/>
              </a:rPr>
              <a:t>XGBoost</a:t>
            </a:r>
            <a:r>
              <a:rPr lang="en-US" sz="2200" dirty="0">
                <a:latin typeface="+mj-lt"/>
              </a:rPr>
              <a:t> trees depends on the </a:t>
            </a:r>
            <a:r>
              <a:rPr lang="en-US" altLang="zh-CN" sz="2200" b="1" i="1" dirty="0">
                <a:latin typeface="+mj-lt"/>
              </a:rPr>
              <a:t>order</a:t>
            </a:r>
            <a:r>
              <a:rPr lang="en-US" altLang="zh-CN" sz="2200" dirty="0">
                <a:latin typeface="+mj-lt"/>
              </a:rPr>
              <a:t> </a:t>
            </a:r>
            <a:r>
              <a:rPr lang="en-US" sz="2200" dirty="0">
                <a:latin typeface="+mj-lt"/>
              </a:rPr>
              <a:t>of the data samples [1]</a:t>
            </a:r>
          </a:p>
          <a:p>
            <a:pPr lvl="0" indent="-336550">
              <a:lnSpc>
                <a:spcPct val="200000"/>
              </a:lnSpc>
              <a:buSzPts val="1700"/>
              <a:buChar char="-"/>
            </a:pPr>
            <a:endParaRPr kumimoji="1" lang="en-US" altLang="zh-CN" sz="1400" b="0" dirty="0">
              <a:latin typeface="+mj-lt"/>
              <a:cs typeface="Times New Roman" panose="02020603050405020304" pitchFamily="18" charset="0"/>
            </a:endParaRPr>
          </a:p>
        </p:txBody>
      </p:sp>
      <p:grpSp>
        <p:nvGrpSpPr>
          <p:cNvPr id="15" name="组合 14">
            <a:extLst>
              <a:ext uri="{FF2B5EF4-FFF2-40B4-BE49-F238E27FC236}">
                <a16:creationId xmlns:a16="http://schemas.microsoft.com/office/drawing/2014/main" id="{C6B3C2F3-3249-3AE3-B2E8-9E83928A1892}"/>
              </a:ext>
            </a:extLst>
          </p:cNvPr>
          <p:cNvGrpSpPr/>
          <p:nvPr/>
        </p:nvGrpSpPr>
        <p:grpSpPr>
          <a:xfrm>
            <a:off x="1626864" y="1611479"/>
            <a:ext cx="5890272" cy="1793153"/>
            <a:chOff x="712431" y="1665368"/>
            <a:chExt cx="7183118" cy="2186730"/>
          </a:xfrm>
        </p:grpSpPr>
        <p:pic>
          <p:nvPicPr>
            <p:cNvPr id="9" name="图片 8">
              <a:extLst>
                <a:ext uri="{FF2B5EF4-FFF2-40B4-BE49-F238E27FC236}">
                  <a16:creationId xmlns:a16="http://schemas.microsoft.com/office/drawing/2014/main" id="{E3C96C74-4237-C8B3-44E3-E9C3AD22EF19}"/>
                </a:ext>
              </a:extLst>
            </p:cNvPr>
            <p:cNvPicPr>
              <a:picLocks noChangeAspect="1"/>
            </p:cNvPicPr>
            <p:nvPr/>
          </p:nvPicPr>
          <p:blipFill>
            <a:blip r:embed="rId3"/>
            <a:stretch>
              <a:fillRect/>
            </a:stretch>
          </p:blipFill>
          <p:spPr>
            <a:xfrm>
              <a:off x="712431" y="1665368"/>
              <a:ext cx="6279946" cy="1994107"/>
            </a:xfrm>
            <a:prstGeom prst="rect">
              <a:avLst/>
            </a:prstGeom>
          </p:spPr>
        </p:pic>
        <p:sp>
          <p:nvSpPr>
            <p:cNvPr id="13" name="文本框 12">
              <a:extLst>
                <a:ext uri="{FF2B5EF4-FFF2-40B4-BE49-F238E27FC236}">
                  <a16:creationId xmlns:a16="http://schemas.microsoft.com/office/drawing/2014/main" id="{1F7DD0B8-0E02-A967-D878-AFC805D6A51F}"/>
                </a:ext>
              </a:extLst>
            </p:cNvPr>
            <p:cNvSpPr txBox="1"/>
            <p:nvPr/>
          </p:nvSpPr>
          <p:spPr>
            <a:xfrm>
              <a:off x="6892671" y="2823690"/>
              <a:ext cx="1002878" cy="1028408"/>
            </a:xfrm>
            <a:prstGeom prst="rect">
              <a:avLst/>
            </a:prstGeom>
            <a:noFill/>
          </p:spPr>
          <p:txBody>
            <a:bodyPr wrap="square" rtlCol="0">
              <a:spAutoFit/>
            </a:bodyPr>
            <a:lstStyle/>
            <a:p>
              <a:endParaRPr kumimoji="1" lang="en-US" altLang="zh-CN" sz="2400" dirty="0">
                <a:latin typeface="Times New Roman" panose="02020603050405020304" pitchFamily="18" charset="0"/>
                <a:cs typeface="Times New Roman" panose="02020603050405020304" pitchFamily="18" charset="0"/>
              </a:endParaRPr>
            </a:p>
            <a:p>
              <a:r>
                <a:rPr kumimoji="1" lang="en-US" altLang="zh-CN" dirty="0">
                  <a:latin typeface="+mj-lt"/>
                  <a:cs typeface="Times New Roman" panose="02020603050405020304" pitchFamily="18" charset="0"/>
                </a:rPr>
                <a:t>(2)</a:t>
              </a:r>
              <a:endParaRPr lang="en-US" altLang="zh-CN" sz="1100" dirty="0">
                <a:latin typeface="+mj-lt"/>
                <a:cs typeface="Times New Roman" panose="02020603050405020304" pitchFamily="18" charset="0"/>
              </a:endParaRPr>
            </a:p>
          </p:txBody>
        </p:sp>
      </p:grpSp>
      <p:grpSp>
        <p:nvGrpSpPr>
          <p:cNvPr id="24" name="组合 23">
            <a:extLst>
              <a:ext uri="{FF2B5EF4-FFF2-40B4-BE49-F238E27FC236}">
                <a16:creationId xmlns:a16="http://schemas.microsoft.com/office/drawing/2014/main" id="{B05F32F3-B5AB-DEA9-792D-71BAB2D1D7E6}"/>
              </a:ext>
            </a:extLst>
          </p:cNvPr>
          <p:cNvGrpSpPr/>
          <p:nvPr/>
        </p:nvGrpSpPr>
        <p:grpSpPr>
          <a:xfrm>
            <a:off x="1626864" y="3430282"/>
            <a:ext cx="5149656" cy="865170"/>
            <a:chOff x="1626864" y="3430282"/>
            <a:chExt cx="5149656" cy="865170"/>
          </a:xfrm>
        </p:grpSpPr>
        <p:sp>
          <p:nvSpPr>
            <p:cNvPr id="23" name="矩形 22">
              <a:extLst>
                <a:ext uri="{FF2B5EF4-FFF2-40B4-BE49-F238E27FC236}">
                  <a16:creationId xmlns:a16="http://schemas.microsoft.com/office/drawing/2014/main" id="{7E2DA0FB-E384-50CD-FC6B-665F66FA6AD8}"/>
                </a:ext>
              </a:extLst>
            </p:cNvPr>
            <p:cNvSpPr/>
            <p:nvPr/>
          </p:nvSpPr>
          <p:spPr>
            <a:xfrm>
              <a:off x="3963655" y="3430282"/>
              <a:ext cx="2812865" cy="8651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D85DF5D0-FEF4-2918-9920-2BEEB516C8D4}"/>
                </a:ext>
              </a:extLst>
            </p:cNvPr>
            <p:cNvPicPr>
              <a:picLocks noChangeAspect="1"/>
            </p:cNvPicPr>
            <p:nvPr/>
          </p:nvPicPr>
          <p:blipFill>
            <a:blip r:embed="rId4"/>
            <a:stretch>
              <a:fillRect/>
            </a:stretch>
          </p:blipFill>
          <p:spPr>
            <a:xfrm>
              <a:off x="3963655" y="3471939"/>
              <a:ext cx="2614485" cy="781856"/>
            </a:xfrm>
            <a:prstGeom prst="rect">
              <a:avLst/>
            </a:prstGeom>
          </p:spPr>
        </p:pic>
        <p:pic>
          <p:nvPicPr>
            <p:cNvPr id="12" name="图片 11">
              <a:extLst>
                <a:ext uri="{FF2B5EF4-FFF2-40B4-BE49-F238E27FC236}">
                  <a16:creationId xmlns:a16="http://schemas.microsoft.com/office/drawing/2014/main" id="{5EACCE64-5884-2099-D506-550410690602}"/>
                </a:ext>
              </a:extLst>
            </p:cNvPr>
            <p:cNvPicPr>
              <a:picLocks noChangeAspect="1"/>
            </p:cNvPicPr>
            <p:nvPr/>
          </p:nvPicPr>
          <p:blipFill>
            <a:blip r:embed="rId5"/>
            <a:stretch>
              <a:fillRect/>
            </a:stretch>
          </p:blipFill>
          <p:spPr>
            <a:xfrm>
              <a:off x="1626864" y="3430282"/>
              <a:ext cx="2253993" cy="865170"/>
            </a:xfrm>
            <a:prstGeom prst="rect">
              <a:avLst/>
            </a:prstGeom>
          </p:spPr>
        </p:pic>
      </p:grpSp>
      <p:sp>
        <p:nvSpPr>
          <p:cNvPr id="14" name="文本框 13">
            <a:extLst>
              <a:ext uri="{FF2B5EF4-FFF2-40B4-BE49-F238E27FC236}">
                <a16:creationId xmlns:a16="http://schemas.microsoft.com/office/drawing/2014/main" id="{69628474-2B35-5813-3764-18C2AD93E4DF}"/>
              </a:ext>
            </a:extLst>
          </p:cNvPr>
          <p:cNvSpPr txBox="1"/>
          <p:nvPr/>
        </p:nvSpPr>
        <p:spPr>
          <a:xfrm>
            <a:off x="6694760" y="3404632"/>
            <a:ext cx="822376" cy="843311"/>
          </a:xfrm>
          <a:prstGeom prst="rect">
            <a:avLst/>
          </a:prstGeom>
          <a:noFill/>
        </p:spPr>
        <p:txBody>
          <a:bodyPr wrap="square" rtlCol="0">
            <a:spAutoFit/>
          </a:bodyPr>
          <a:lstStyle/>
          <a:p>
            <a:endParaRPr kumimoji="1" lang="en-US" altLang="zh-CN" sz="2400" dirty="0">
              <a:latin typeface="Times New Roman" panose="02020603050405020304" pitchFamily="18" charset="0"/>
              <a:cs typeface="Times New Roman" panose="02020603050405020304" pitchFamily="18" charset="0"/>
            </a:endParaRPr>
          </a:p>
          <a:p>
            <a:r>
              <a:rPr kumimoji="1" lang="en-US" altLang="zh-CN" dirty="0">
                <a:latin typeface="+mj-lt"/>
                <a:cs typeface="Times New Roman" panose="02020603050405020304" pitchFamily="18" charset="0"/>
              </a:rPr>
              <a:t>(3)</a:t>
            </a:r>
            <a:endParaRPr lang="en-US" altLang="zh-CN" sz="1100" dirty="0">
              <a:latin typeface="+mj-lt"/>
              <a:cs typeface="Times New Roman" panose="02020603050405020304" pitchFamily="18" charset="0"/>
            </a:endParaRPr>
          </a:p>
        </p:txBody>
      </p:sp>
      <p:sp>
        <p:nvSpPr>
          <p:cNvPr id="20" name="文本框 19">
            <a:extLst>
              <a:ext uri="{FF2B5EF4-FFF2-40B4-BE49-F238E27FC236}">
                <a16:creationId xmlns:a16="http://schemas.microsoft.com/office/drawing/2014/main" id="{36F2FE63-C5E8-39E8-ABF6-0F33E105F102}"/>
              </a:ext>
            </a:extLst>
          </p:cNvPr>
          <p:cNvSpPr txBox="1"/>
          <p:nvPr/>
        </p:nvSpPr>
        <p:spPr>
          <a:xfrm>
            <a:off x="0" y="4928056"/>
            <a:ext cx="8383779" cy="215444"/>
          </a:xfrm>
          <a:prstGeom prst="rect">
            <a:avLst/>
          </a:prstGeom>
          <a:noFill/>
        </p:spPr>
        <p:txBody>
          <a:bodyPr wrap="square" rtlCol="0">
            <a:spAutoFit/>
          </a:bodyPr>
          <a:lstStyle/>
          <a:p>
            <a:r>
              <a:rPr kumimoji="1" lang="en-US" altLang="zh-CN" sz="800" dirty="0">
                <a:latin typeface="+mj-lt"/>
                <a:cs typeface="Times New Roman" panose="02020603050405020304" pitchFamily="18" charset="0"/>
              </a:rPr>
              <a:t>[1] </a:t>
            </a:r>
            <a:r>
              <a:rPr kumimoji="1" lang="en-US" altLang="zh-CN" sz="800" dirty="0" err="1">
                <a:latin typeface="+mj-lt"/>
                <a:cs typeface="Times New Roman" panose="02020603050405020304" pitchFamily="18" charset="0"/>
              </a:rPr>
              <a:t>Zhihua</a:t>
            </a:r>
            <a:r>
              <a:rPr kumimoji="1" lang="en-US" altLang="zh-CN" sz="800" dirty="0">
                <a:latin typeface="+mj-lt"/>
                <a:cs typeface="Times New Roman" panose="02020603050405020304" pitchFamily="18" charset="0"/>
              </a:rPr>
              <a:t> Tian, Rui Zhang, </a:t>
            </a:r>
            <a:r>
              <a:rPr kumimoji="1" lang="en-US" altLang="zh-CN" sz="800" dirty="0" err="1">
                <a:latin typeface="+mj-lt"/>
                <a:cs typeface="Times New Roman" panose="02020603050405020304" pitchFamily="18" charset="0"/>
              </a:rPr>
              <a:t>Xiaoyang</a:t>
            </a:r>
            <a:r>
              <a:rPr kumimoji="1" lang="en-US" altLang="zh-CN" sz="800" dirty="0">
                <a:latin typeface="+mj-lt"/>
                <a:cs typeface="Times New Roman" panose="02020603050405020304" pitchFamily="18" charset="0"/>
              </a:rPr>
              <a:t> Hou, Jian Liu, and </a:t>
            </a:r>
            <a:r>
              <a:rPr kumimoji="1" lang="en-US" altLang="zh-CN" sz="800" dirty="0" err="1">
                <a:latin typeface="+mj-lt"/>
                <a:cs typeface="Times New Roman" panose="02020603050405020304" pitchFamily="18" charset="0"/>
              </a:rPr>
              <a:t>Kui</a:t>
            </a:r>
            <a:r>
              <a:rPr kumimoji="1" lang="en-US" altLang="zh-CN" sz="800" dirty="0">
                <a:latin typeface="+mj-lt"/>
                <a:cs typeface="Times New Roman" panose="02020603050405020304" pitchFamily="18" charset="0"/>
              </a:rPr>
              <a:t> Ren. 2020. </a:t>
            </a:r>
            <a:r>
              <a:rPr kumimoji="1" lang="en-US" altLang="zh-CN" sz="800" dirty="0" err="1">
                <a:latin typeface="+mj-lt"/>
                <a:cs typeface="Times New Roman" panose="02020603050405020304" pitchFamily="18" charset="0"/>
              </a:rPr>
              <a:t>FederBoost</a:t>
            </a:r>
            <a:r>
              <a:rPr kumimoji="1" lang="en-US" altLang="zh-CN" sz="800" dirty="0">
                <a:latin typeface="+mj-lt"/>
                <a:cs typeface="Times New Roman" panose="02020603050405020304" pitchFamily="18" charset="0"/>
              </a:rPr>
              <a:t>: Private Federated Learning for GBDT. </a:t>
            </a:r>
            <a:r>
              <a:rPr kumimoji="1" lang="en-US" altLang="zh-CN" sz="800" dirty="0" err="1">
                <a:latin typeface="+mj-lt"/>
                <a:cs typeface="Times New Roman" panose="02020603050405020304" pitchFamily="18" charset="0"/>
              </a:rPr>
              <a:t>arXiv</a:t>
            </a:r>
            <a:r>
              <a:rPr kumimoji="1" lang="en-US" altLang="zh-CN" sz="800" dirty="0">
                <a:latin typeface="+mj-lt"/>
                <a:cs typeface="Times New Roman" panose="02020603050405020304" pitchFamily="18" charset="0"/>
              </a:rPr>
              <a:t> abs/2011.0</a:t>
            </a:r>
          </a:p>
        </p:txBody>
      </p:sp>
    </p:spTree>
    <p:extLst>
      <p:ext uri="{BB962C8B-B14F-4D97-AF65-F5344CB8AC3E}">
        <p14:creationId xmlns:p14="http://schemas.microsoft.com/office/powerpoint/2010/main" val="1600124884"/>
      </p:ext>
    </p:extLst>
  </p:cSld>
  <p:clrMapOvr>
    <a:masterClrMapping/>
  </p:clrMapOvr>
  <mc:AlternateContent xmlns:mc="http://schemas.openxmlformats.org/markup-compatibility/2006" xmlns:p14="http://schemas.microsoft.com/office/powerpoint/2010/main">
    <mc:Choice Requires="p14">
      <p:transition spd="slow" p14:dur="2000" advTm="28379"/>
    </mc:Choice>
    <mc:Fallback xmlns="">
      <p:transition spd="slow" advTm="28379"/>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270635" y="115329"/>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i="1" dirty="0">
                <a:solidFill>
                  <a:schemeClr val="tx1"/>
                </a:solidFill>
              </a:rPr>
              <a:t>Gradients</a:t>
            </a:r>
            <a:r>
              <a:rPr lang="en-GB" b="1" dirty="0">
                <a:solidFill>
                  <a:schemeClr val="tx1"/>
                </a:solidFill>
              </a:rPr>
              <a:t> must be shared in horizontal setting</a:t>
            </a:r>
            <a:endParaRPr b="1" dirty="0">
              <a:solidFill>
                <a:srgbClr val="FF0000"/>
              </a:solidFill>
            </a:endParaRPr>
          </a:p>
        </p:txBody>
      </p:sp>
      <p:sp>
        <p:nvSpPr>
          <p:cNvPr id="2" name="Google Shape;71;p14">
            <a:extLst>
              <a:ext uri="{FF2B5EF4-FFF2-40B4-BE49-F238E27FC236}">
                <a16:creationId xmlns:a16="http://schemas.microsoft.com/office/drawing/2014/main" id="{3D4AB8ED-1596-9C81-9B81-62084451DBEF}"/>
              </a:ext>
            </a:extLst>
          </p:cNvPr>
          <p:cNvSpPr txBox="1">
            <a:spLocks noGrp="1"/>
          </p:cNvSpPr>
          <p:nvPr>
            <p:ph type="body" idx="1"/>
          </p:nvPr>
        </p:nvSpPr>
        <p:spPr>
          <a:xfrm>
            <a:off x="0" y="547769"/>
            <a:ext cx="9144000" cy="678156"/>
          </a:xfrm>
          <a:prstGeom prst="rect">
            <a:avLst/>
          </a:prstGeom>
        </p:spPr>
        <p:txBody>
          <a:bodyPr spcFirstLastPara="1" wrap="square" lIns="91425" tIns="91425" rIns="91425" bIns="91425" anchor="t" anchorCtr="0">
            <a:normAutofit fontScale="70000" lnSpcReduction="20000"/>
          </a:bodyPr>
          <a:lstStyle/>
          <a:p>
            <a:pPr lvl="0" indent="-336550">
              <a:lnSpc>
                <a:spcPct val="200000"/>
              </a:lnSpc>
              <a:buSzPts val="1700"/>
              <a:buChar char="-"/>
            </a:pPr>
            <a:r>
              <a:rPr lang="en-US" sz="2200" dirty="0">
                <a:latin typeface="+mj-lt"/>
              </a:rPr>
              <a:t>Finding the optimal split condition of </a:t>
            </a:r>
            <a:r>
              <a:rPr lang="en-US" sz="2200" dirty="0" err="1">
                <a:latin typeface="+mj-lt"/>
              </a:rPr>
              <a:t>XGBoost</a:t>
            </a:r>
            <a:r>
              <a:rPr lang="en-US" sz="2200" dirty="0">
                <a:latin typeface="+mj-lt"/>
              </a:rPr>
              <a:t> trees depends on the </a:t>
            </a:r>
            <a:r>
              <a:rPr lang="en-US" altLang="zh-CN" sz="2200" b="1" i="1" dirty="0">
                <a:latin typeface="+mj-lt"/>
              </a:rPr>
              <a:t>order</a:t>
            </a:r>
            <a:r>
              <a:rPr lang="en-US" altLang="zh-CN" sz="2200" dirty="0">
                <a:latin typeface="+mj-lt"/>
              </a:rPr>
              <a:t> </a:t>
            </a:r>
            <a:r>
              <a:rPr lang="en-US" sz="2200" dirty="0">
                <a:latin typeface="+mj-lt"/>
              </a:rPr>
              <a:t>of the data samples [1]</a:t>
            </a:r>
          </a:p>
          <a:p>
            <a:pPr lvl="0" indent="-336550">
              <a:lnSpc>
                <a:spcPct val="200000"/>
              </a:lnSpc>
              <a:buSzPts val="1700"/>
              <a:buChar char="-"/>
            </a:pPr>
            <a:endParaRPr kumimoji="1" lang="en-US" altLang="zh-CN" sz="1400" b="0" dirty="0">
              <a:latin typeface="+mj-lt"/>
              <a:cs typeface="Times New Roman" panose="02020603050405020304" pitchFamily="18" charset="0"/>
            </a:endParaRPr>
          </a:p>
        </p:txBody>
      </p:sp>
      <p:grpSp>
        <p:nvGrpSpPr>
          <p:cNvPr id="15" name="组合 14">
            <a:extLst>
              <a:ext uri="{FF2B5EF4-FFF2-40B4-BE49-F238E27FC236}">
                <a16:creationId xmlns:a16="http://schemas.microsoft.com/office/drawing/2014/main" id="{C6B3C2F3-3249-3AE3-B2E8-9E83928A1892}"/>
              </a:ext>
            </a:extLst>
          </p:cNvPr>
          <p:cNvGrpSpPr/>
          <p:nvPr/>
        </p:nvGrpSpPr>
        <p:grpSpPr>
          <a:xfrm>
            <a:off x="1626864" y="1611479"/>
            <a:ext cx="5890272" cy="1793153"/>
            <a:chOff x="712431" y="1665368"/>
            <a:chExt cx="7183118" cy="2186730"/>
          </a:xfrm>
        </p:grpSpPr>
        <p:pic>
          <p:nvPicPr>
            <p:cNvPr id="9" name="图片 8">
              <a:extLst>
                <a:ext uri="{FF2B5EF4-FFF2-40B4-BE49-F238E27FC236}">
                  <a16:creationId xmlns:a16="http://schemas.microsoft.com/office/drawing/2014/main" id="{E3C96C74-4237-C8B3-44E3-E9C3AD22EF19}"/>
                </a:ext>
              </a:extLst>
            </p:cNvPr>
            <p:cNvPicPr>
              <a:picLocks noChangeAspect="1"/>
            </p:cNvPicPr>
            <p:nvPr/>
          </p:nvPicPr>
          <p:blipFill>
            <a:blip r:embed="rId3"/>
            <a:stretch>
              <a:fillRect/>
            </a:stretch>
          </p:blipFill>
          <p:spPr>
            <a:xfrm>
              <a:off x="712431" y="1665368"/>
              <a:ext cx="6279946" cy="1994107"/>
            </a:xfrm>
            <a:prstGeom prst="rect">
              <a:avLst/>
            </a:prstGeom>
          </p:spPr>
        </p:pic>
        <p:sp>
          <p:nvSpPr>
            <p:cNvPr id="13" name="文本框 12">
              <a:extLst>
                <a:ext uri="{FF2B5EF4-FFF2-40B4-BE49-F238E27FC236}">
                  <a16:creationId xmlns:a16="http://schemas.microsoft.com/office/drawing/2014/main" id="{1F7DD0B8-0E02-A967-D878-AFC805D6A51F}"/>
                </a:ext>
              </a:extLst>
            </p:cNvPr>
            <p:cNvSpPr txBox="1"/>
            <p:nvPr/>
          </p:nvSpPr>
          <p:spPr>
            <a:xfrm>
              <a:off x="6892671" y="2823690"/>
              <a:ext cx="1002878" cy="1028408"/>
            </a:xfrm>
            <a:prstGeom prst="rect">
              <a:avLst/>
            </a:prstGeom>
            <a:noFill/>
          </p:spPr>
          <p:txBody>
            <a:bodyPr wrap="square" rtlCol="0">
              <a:spAutoFit/>
            </a:bodyPr>
            <a:lstStyle/>
            <a:p>
              <a:endParaRPr kumimoji="1" lang="en-US" altLang="zh-CN" sz="2400" dirty="0">
                <a:latin typeface="Times New Roman" panose="02020603050405020304" pitchFamily="18" charset="0"/>
                <a:cs typeface="Times New Roman" panose="02020603050405020304" pitchFamily="18" charset="0"/>
              </a:endParaRPr>
            </a:p>
            <a:p>
              <a:r>
                <a:rPr kumimoji="1" lang="en-US" altLang="zh-CN" dirty="0">
                  <a:latin typeface="+mj-lt"/>
                  <a:cs typeface="Times New Roman" panose="02020603050405020304" pitchFamily="18" charset="0"/>
                </a:rPr>
                <a:t>(2)</a:t>
              </a:r>
              <a:endParaRPr lang="en-US" altLang="zh-CN" sz="1100" dirty="0">
                <a:latin typeface="+mj-lt"/>
                <a:cs typeface="Times New Roman" panose="02020603050405020304" pitchFamily="18" charset="0"/>
              </a:endParaRPr>
            </a:p>
          </p:txBody>
        </p:sp>
      </p:grpSp>
      <p:grpSp>
        <p:nvGrpSpPr>
          <p:cNvPr id="24" name="组合 23">
            <a:extLst>
              <a:ext uri="{FF2B5EF4-FFF2-40B4-BE49-F238E27FC236}">
                <a16:creationId xmlns:a16="http://schemas.microsoft.com/office/drawing/2014/main" id="{B05F32F3-B5AB-DEA9-792D-71BAB2D1D7E6}"/>
              </a:ext>
            </a:extLst>
          </p:cNvPr>
          <p:cNvGrpSpPr/>
          <p:nvPr/>
        </p:nvGrpSpPr>
        <p:grpSpPr>
          <a:xfrm>
            <a:off x="1626864" y="3430282"/>
            <a:ext cx="5149656" cy="865170"/>
            <a:chOff x="1626864" y="3430282"/>
            <a:chExt cx="5149656" cy="865170"/>
          </a:xfrm>
        </p:grpSpPr>
        <p:sp>
          <p:nvSpPr>
            <p:cNvPr id="23" name="矩形 22">
              <a:extLst>
                <a:ext uri="{FF2B5EF4-FFF2-40B4-BE49-F238E27FC236}">
                  <a16:creationId xmlns:a16="http://schemas.microsoft.com/office/drawing/2014/main" id="{7E2DA0FB-E384-50CD-FC6B-665F66FA6AD8}"/>
                </a:ext>
              </a:extLst>
            </p:cNvPr>
            <p:cNvSpPr/>
            <p:nvPr/>
          </p:nvSpPr>
          <p:spPr>
            <a:xfrm>
              <a:off x="3963655" y="3430282"/>
              <a:ext cx="2812865" cy="8651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D85DF5D0-FEF4-2918-9920-2BEEB516C8D4}"/>
                </a:ext>
              </a:extLst>
            </p:cNvPr>
            <p:cNvPicPr>
              <a:picLocks noChangeAspect="1"/>
            </p:cNvPicPr>
            <p:nvPr/>
          </p:nvPicPr>
          <p:blipFill>
            <a:blip r:embed="rId4"/>
            <a:stretch>
              <a:fillRect/>
            </a:stretch>
          </p:blipFill>
          <p:spPr>
            <a:xfrm>
              <a:off x="3963655" y="3471939"/>
              <a:ext cx="2614485" cy="781856"/>
            </a:xfrm>
            <a:prstGeom prst="rect">
              <a:avLst/>
            </a:prstGeom>
          </p:spPr>
        </p:pic>
        <p:pic>
          <p:nvPicPr>
            <p:cNvPr id="12" name="图片 11">
              <a:extLst>
                <a:ext uri="{FF2B5EF4-FFF2-40B4-BE49-F238E27FC236}">
                  <a16:creationId xmlns:a16="http://schemas.microsoft.com/office/drawing/2014/main" id="{5EACCE64-5884-2099-D506-550410690602}"/>
                </a:ext>
              </a:extLst>
            </p:cNvPr>
            <p:cNvPicPr>
              <a:picLocks noChangeAspect="1"/>
            </p:cNvPicPr>
            <p:nvPr/>
          </p:nvPicPr>
          <p:blipFill>
            <a:blip r:embed="rId5"/>
            <a:stretch>
              <a:fillRect/>
            </a:stretch>
          </p:blipFill>
          <p:spPr>
            <a:xfrm>
              <a:off x="1626864" y="3430282"/>
              <a:ext cx="2253993" cy="865170"/>
            </a:xfrm>
            <a:prstGeom prst="rect">
              <a:avLst/>
            </a:prstGeom>
          </p:spPr>
        </p:pic>
      </p:grpSp>
      <p:sp>
        <p:nvSpPr>
          <p:cNvPr id="14" name="文本框 13">
            <a:extLst>
              <a:ext uri="{FF2B5EF4-FFF2-40B4-BE49-F238E27FC236}">
                <a16:creationId xmlns:a16="http://schemas.microsoft.com/office/drawing/2014/main" id="{69628474-2B35-5813-3764-18C2AD93E4DF}"/>
              </a:ext>
            </a:extLst>
          </p:cNvPr>
          <p:cNvSpPr txBox="1"/>
          <p:nvPr/>
        </p:nvSpPr>
        <p:spPr>
          <a:xfrm>
            <a:off x="6694760" y="3404632"/>
            <a:ext cx="822376" cy="843311"/>
          </a:xfrm>
          <a:prstGeom prst="rect">
            <a:avLst/>
          </a:prstGeom>
          <a:noFill/>
        </p:spPr>
        <p:txBody>
          <a:bodyPr wrap="square" rtlCol="0">
            <a:spAutoFit/>
          </a:bodyPr>
          <a:lstStyle/>
          <a:p>
            <a:endParaRPr kumimoji="1" lang="en-US" altLang="zh-CN" sz="2400" dirty="0">
              <a:latin typeface="Times New Roman" panose="02020603050405020304" pitchFamily="18" charset="0"/>
              <a:cs typeface="Times New Roman" panose="02020603050405020304" pitchFamily="18" charset="0"/>
            </a:endParaRPr>
          </a:p>
          <a:p>
            <a:r>
              <a:rPr kumimoji="1" lang="en-US" altLang="zh-CN" dirty="0">
                <a:latin typeface="+mj-lt"/>
                <a:cs typeface="Times New Roman" panose="02020603050405020304" pitchFamily="18" charset="0"/>
              </a:rPr>
              <a:t>(3)</a:t>
            </a:r>
            <a:endParaRPr lang="en-US" altLang="zh-CN" sz="1100" dirty="0">
              <a:latin typeface="+mj-lt"/>
              <a:cs typeface="Times New Roman" panose="02020603050405020304" pitchFamily="18" charset="0"/>
            </a:endParaRPr>
          </a:p>
        </p:txBody>
      </p:sp>
      <p:sp>
        <p:nvSpPr>
          <p:cNvPr id="3" name="椭圆 2">
            <a:extLst>
              <a:ext uri="{FF2B5EF4-FFF2-40B4-BE49-F238E27FC236}">
                <a16:creationId xmlns:a16="http://schemas.microsoft.com/office/drawing/2014/main" id="{2340B243-6921-1381-70C2-F1751AD4B728}"/>
              </a:ext>
            </a:extLst>
          </p:cNvPr>
          <p:cNvSpPr/>
          <p:nvPr/>
        </p:nvSpPr>
        <p:spPr>
          <a:xfrm>
            <a:off x="4697001" y="4009834"/>
            <a:ext cx="220156" cy="26478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45457761-8D5B-90C4-3248-4172EFA67293}"/>
              </a:ext>
            </a:extLst>
          </p:cNvPr>
          <p:cNvSpPr/>
          <p:nvPr/>
        </p:nvSpPr>
        <p:spPr>
          <a:xfrm>
            <a:off x="6023174" y="3999420"/>
            <a:ext cx="220156" cy="26478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箭头连接符 4">
            <a:extLst>
              <a:ext uri="{FF2B5EF4-FFF2-40B4-BE49-F238E27FC236}">
                <a16:creationId xmlns:a16="http://schemas.microsoft.com/office/drawing/2014/main" id="{0B5E6128-D96B-056A-8AFF-73C0E58FFE5B}"/>
              </a:ext>
            </a:extLst>
          </p:cNvPr>
          <p:cNvCxnSpPr>
            <a:cxnSpLocks/>
          </p:cNvCxnSpPr>
          <p:nvPr/>
        </p:nvCxnSpPr>
        <p:spPr>
          <a:xfrm>
            <a:off x="4896688" y="4231185"/>
            <a:ext cx="385870" cy="20893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C8818139-6654-AA62-A865-2E8791E410E8}"/>
              </a:ext>
            </a:extLst>
          </p:cNvPr>
          <p:cNvCxnSpPr>
            <a:cxnSpLocks/>
          </p:cNvCxnSpPr>
          <p:nvPr/>
        </p:nvCxnSpPr>
        <p:spPr>
          <a:xfrm flipH="1">
            <a:off x="5571744" y="4263319"/>
            <a:ext cx="503741" cy="17679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FE37E2FC-2540-E10E-FC40-B55130328366}"/>
              </a:ext>
            </a:extLst>
          </p:cNvPr>
          <p:cNvSpPr txBox="1"/>
          <p:nvPr/>
        </p:nvSpPr>
        <p:spPr>
          <a:xfrm>
            <a:off x="4338860" y="4323762"/>
            <a:ext cx="2437660" cy="400110"/>
          </a:xfrm>
          <a:prstGeom prst="rect">
            <a:avLst/>
          </a:prstGeom>
          <a:noFill/>
        </p:spPr>
        <p:txBody>
          <a:bodyPr wrap="square" rtlCol="0">
            <a:spAutoFit/>
          </a:bodyPr>
          <a:lstStyle/>
          <a:p>
            <a:r>
              <a:rPr kumimoji="1" lang="en-US" altLang="zh-CN" sz="2000" dirty="0">
                <a:solidFill>
                  <a:srgbClr val="FF0000"/>
                </a:solidFill>
                <a:latin typeface="Times New Roman" panose="02020603050405020304" pitchFamily="18" charset="0"/>
                <a:cs typeface="Times New Roman" panose="02020603050405020304" pitchFamily="18" charset="0"/>
              </a:rPr>
              <a:t> </a:t>
            </a:r>
            <a:r>
              <a:rPr kumimoji="1" lang="en-US" altLang="zh-CN" sz="1400" dirty="0">
                <a:solidFill>
                  <a:srgbClr val="FF0000"/>
                </a:solidFill>
                <a:latin typeface="+mj-lt"/>
                <a:cs typeface="Times New Roman" panose="02020603050405020304" pitchFamily="18" charset="0"/>
              </a:rPr>
              <a:t>Distributed across clients</a:t>
            </a:r>
            <a:endParaRPr kumimoji="1" lang="en-US" altLang="zh-CN" sz="2000" dirty="0">
              <a:solidFill>
                <a:srgbClr val="FF0000"/>
              </a:solidFill>
              <a:latin typeface="+mj-lt"/>
              <a:cs typeface="Times New Roman" panose="02020603050405020304" pitchFamily="18" charset="0"/>
            </a:endParaRPr>
          </a:p>
        </p:txBody>
      </p:sp>
      <p:sp>
        <p:nvSpPr>
          <p:cNvPr id="6" name="文本框 5">
            <a:extLst>
              <a:ext uri="{FF2B5EF4-FFF2-40B4-BE49-F238E27FC236}">
                <a16:creationId xmlns:a16="http://schemas.microsoft.com/office/drawing/2014/main" id="{0D5EE2C1-6DDF-2918-0211-E8B5F734EA49}"/>
              </a:ext>
            </a:extLst>
          </p:cNvPr>
          <p:cNvSpPr txBox="1"/>
          <p:nvPr/>
        </p:nvSpPr>
        <p:spPr>
          <a:xfrm>
            <a:off x="0" y="4928056"/>
            <a:ext cx="8383779" cy="215444"/>
          </a:xfrm>
          <a:prstGeom prst="rect">
            <a:avLst/>
          </a:prstGeom>
          <a:noFill/>
        </p:spPr>
        <p:txBody>
          <a:bodyPr wrap="square" rtlCol="0">
            <a:spAutoFit/>
          </a:bodyPr>
          <a:lstStyle/>
          <a:p>
            <a:r>
              <a:rPr kumimoji="1" lang="en-US" altLang="zh-CN" sz="800" dirty="0">
                <a:latin typeface="+mj-lt"/>
                <a:cs typeface="Times New Roman" panose="02020603050405020304" pitchFamily="18" charset="0"/>
              </a:rPr>
              <a:t>[1] </a:t>
            </a:r>
            <a:r>
              <a:rPr kumimoji="1" lang="en-US" altLang="zh-CN" sz="800" dirty="0" err="1">
                <a:latin typeface="+mj-lt"/>
                <a:cs typeface="Times New Roman" panose="02020603050405020304" pitchFamily="18" charset="0"/>
              </a:rPr>
              <a:t>Zhihua</a:t>
            </a:r>
            <a:r>
              <a:rPr kumimoji="1" lang="en-US" altLang="zh-CN" sz="800" dirty="0">
                <a:latin typeface="+mj-lt"/>
                <a:cs typeface="Times New Roman" panose="02020603050405020304" pitchFamily="18" charset="0"/>
              </a:rPr>
              <a:t> Tian, Rui Zhang, </a:t>
            </a:r>
            <a:r>
              <a:rPr kumimoji="1" lang="en-US" altLang="zh-CN" sz="800" dirty="0" err="1">
                <a:latin typeface="+mj-lt"/>
                <a:cs typeface="Times New Roman" panose="02020603050405020304" pitchFamily="18" charset="0"/>
              </a:rPr>
              <a:t>Xiaoyang</a:t>
            </a:r>
            <a:r>
              <a:rPr kumimoji="1" lang="en-US" altLang="zh-CN" sz="800" dirty="0">
                <a:latin typeface="+mj-lt"/>
                <a:cs typeface="Times New Roman" panose="02020603050405020304" pitchFamily="18" charset="0"/>
              </a:rPr>
              <a:t> Hou, Jian Liu, and </a:t>
            </a:r>
            <a:r>
              <a:rPr kumimoji="1" lang="en-US" altLang="zh-CN" sz="800" dirty="0" err="1">
                <a:latin typeface="+mj-lt"/>
                <a:cs typeface="Times New Roman" panose="02020603050405020304" pitchFamily="18" charset="0"/>
              </a:rPr>
              <a:t>Kui</a:t>
            </a:r>
            <a:r>
              <a:rPr kumimoji="1" lang="en-US" altLang="zh-CN" sz="800" dirty="0">
                <a:latin typeface="+mj-lt"/>
                <a:cs typeface="Times New Roman" panose="02020603050405020304" pitchFamily="18" charset="0"/>
              </a:rPr>
              <a:t> Ren. 2020. </a:t>
            </a:r>
            <a:r>
              <a:rPr kumimoji="1" lang="en-US" altLang="zh-CN" sz="800" dirty="0" err="1">
                <a:latin typeface="+mj-lt"/>
                <a:cs typeface="Times New Roman" panose="02020603050405020304" pitchFamily="18" charset="0"/>
              </a:rPr>
              <a:t>FederBoost</a:t>
            </a:r>
            <a:r>
              <a:rPr kumimoji="1" lang="en-US" altLang="zh-CN" sz="800" dirty="0">
                <a:latin typeface="+mj-lt"/>
                <a:cs typeface="Times New Roman" panose="02020603050405020304" pitchFamily="18" charset="0"/>
              </a:rPr>
              <a:t>: Private Federated Learning for GBDT. </a:t>
            </a:r>
            <a:r>
              <a:rPr kumimoji="1" lang="en-US" altLang="zh-CN" sz="800" dirty="0" err="1">
                <a:latin typeface="+mj-lt"/>
                <a:cs typeface="Times New Roman" panose="02020603050405020304" pitchFamily="18" charset="0"/>
              </a:rPr>
              <a:t>arXiv</a:t>
            </a:r>
            <a:r>
              <a:rPr kumimoji="1" lang="en-US" altLang="zh-CN" sz="800" dirty="0">
                <a:latin typeface="+mj-lt"/>
                <a:cs typeface="Times New Roman" panose="02020603050405020304" pitchFamily="18" charset="0"/>
              </a:rPr>
              <a:t> abs/2011.0</a:t>
            </a:r>
          </a:p>
        </p:txBody>
      </p:sp>
    </p:spTree>
    <p:extLst>
      <p:ext uri="{BB962C8B-B14F-4D97-AF65-F5344CB8AC3E}">
        <p14:creationId xmlns:p14="http://schemas.microsoft.com/office/powerpoint/2010/main" val="2994041652"/>
      </p:ext>
    </p:extLst>
  </p:cSld>
  <p:clrMapOvr>
    <a:masterClrMapping/>
  </p:clrMapOvr>
  <mc:AlternateContent xmlns:mc="http://schemas.openxmlformats.org/markup-compatibility/2006" xmlns:p14="http://schemas.microsoft.com/office/powerpoint/2010/main">
    <mc:Choice Requires="p14">
      <p:transition spd="slow" p14:dur="2000" advTm="21490"/>
    </mc:Choice>
    <mc:Fallback xmlns="">
      <p:transition spd="slow" advTm="2149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270635" y="115329"/>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i="1" dirty="0">
                <a:solidFill>
                  <a:schemeClr val="tx1"/>
                </a:solidFill>
              </a:rPr>
              <a:t>Gradients</a:t>
            </a:r>
            <a:r>
              <a:rPr lang="en-GB" b="1" dirty="0">
                <a:solidFill>
                  <a:schemeClr val="tx1"/>
                </a:solidFill>
              </a:rPr>
              <a:t> must be shared in horizontal setting</a:t>
            </a:r>
            <a:endParaRPr b="1" dirty="0">
              <a:solidFill>
                <a:srgbClr val="FF0000"/>
              </a:solidFill>
            </a:endParaRPr>
          </a:p>
        </p:txBody>
      </p:sp>
      <p:grpSp>
        <p:nvGrpSpPr>
          <p:cNvPr id="15" name="组合 14">
            <a:extLst>
              <a:ext uri="{FF2B5EF4-FFF2-40B4-BE49-F238E27FC236}">
                <a16:creationId xmlns:a16="http://schemas.microsoft.com/office/drawing/2014/main" id="{C6B3C2F3-3249-3AE3-B2E8-9E83928A1892}"/>
              </a:ext>
            </a:extLst>
          </p:cNvPr>
          <p:cNvGrpSpPr/>
          <p:nvPr/>
        </p:nvGrpSpPr>
        <p:grpSpPr>
          <a:xfrm>
            <a:off x="1626864" y="1611479"/>
            <a:ext cx="5890272" cy="1793153"/>
            <a:chOff x="712431" y="1665368"/>
            <a:chExt cx="7183118" cy="2186730"/>
          </a:xfrm>
        </p:grpSpPr>
        <p:pic>
          <p:nvPicPr>
            <p:cNvPr id="9" name="图片 8">
              <a:extLst>
                <a:ext uri="{FF2B5EF4-FFF2-40B4-BE49-F238E27FC236}">
                  <a16:creationId xmlns:a16="http://schemas.microsoft.com/office/drawing/2014/main" id="{E3C96C74-4237-C8B3-44E3-E9C3AD22EF19}"/>
                </a:ext>
              </a:extLst>
            </p:cNvPr>
            <p:cNvPicPr>
              <a:picLocks noChangeAspect="1"/>
            </p:cNvPicPr>
            <p:nvPr/>
          </p:nvPicPr>
          <p:blipFill>
            <a:blip r:embed="rId3"/>
            <a:stretch>
              <a:fillRect/>
            </a:stretch>
          </p:blipFill>
          <p:spPr>
            <a:xfrm>
              <a:off x="712431" y="1665368"/>
              <a:ext cx="6279946" cy="1994107"/>
            </a:xfrm>
            <a:prstGeom prst="rect">
              <a:avLst/>
            </a:prstGeom>
          </p:spPr>
        </p:pic>
        <p:sp>
          <p:nvSpPr>
            <p:cNvPr id="13" name="文本框 12">
              <a:extLst>
                <a:ext uri="{FF2B5EF4-FFF2-40B4-BE49-F238E27FC236}">
                  <a16:creationId xmlns:a16="http://schemas.microsoft.com/office/drawing/2014/main" id="{1F7DD0B8-0E02-A967-D878-AFC805D6A51F}"/>
                </a:ext>
              </a:extLst>
            </p:cNvPr>
            <p:cNvSpPr txBox="1"/>
            <p:nvPr/>
          </p:nvSpPr>
          <p:spPr>
            <a:xfrm>
              <a:off x="6892671" y="2823690"/>
              <a:ext cx="1002878" cy="1028408"/>
            </a:xfrm>
            <a:prstGeom prst="rect">
              <a:avLst/>
            </a:prstGeom>
            <a:noFill/>
          </p:spPr>
          <p:txBody>
            <a:bodyPr wrap="square" rtlCol="0">
              <a:spAutoFit/>
            </a:bodyPr>
            <a:lstStyle/>
            <a:p>
              <a:endParaRPr kumimoji="1" lang="en-US" altLang="zh-CN" sz="2400" dirty="0">
                <a:latin typeface="Times New Roman" panose="02020603050405020304" pitchFamily="18" charset="0"/>
                <a:cs typeface="Times New Roman" panose="02020603050405020304" pitchFamily="18" charset="0"/>
              </a:endParaRPr>
            </a:p>
            <a:p>
              <a:r>
                <a:rPr kumimoji="1" lang="en-US" altLang="zh-CN" dirty="0">
                  <a:latin typeface="+mj-lt"/>
                  <a:cs typeface="Times New Roman" panose="02020603050405020304" pitchFamily="18" charset="0"/>
                </a:rPr>
                <a:t>(2)</a:t>
              </a:r>
              <a:endParaRPr lang="en-US" altLang="zh-CN" sz="1100" dirty="0">
                <a:latin typeface="+mj-lt"/>
                <a:cs typeface="Times New Roman" panose="02020603050405020304" pitchFamily="18" charset="0"/>
              </a:endParaRPr>
            </a:p>
          </p:txBody>
        </p:sp>
      </p:grpSp>
      <p:grpSp>
        <p:nvGrpSpPr>
          <p:cNvPr id="24" name="组合 23">
            <a:extLst>
              <a:ext uri="{FF2B5EF4-FFF2-40B4-BE49-F238E27FC236}">
                <a16:creationId xmlns:a16="http://schemas.microsoft.com/office/drawing/2014/main" id="{B05F32F3-B5AB-DEA9-792D-71BAB2D1D7E6}"/>
              </a:ext>
            </a:extLst>
          </p:cNvPr>
          <p:cNvGrpSpPr/>
          <p:nvPr/>
        </p:nvGrpSpPr>
        <p:grpSpPr>
          <a:xfrm>
            <a:off x="1626864" y="3430282"/>
            <a:ext cx="5149656" cy="865170"/>
            <a:chOff x="1626864" y="3430282"/>
            <a:chExt cx="5149656" cy="865170"/>
          </a:xfrm>
        </p:grpSpPr>
        <p:sp>
          <p:nvSpPr>
            <p:cNvPr id="23" name="矩形 22">
              <a:extLst>
                <a:ext uri="{FF2B5EF4-FFF2-40B4-BE49-F238E27FC236}">
                  <a16:creationId xmlns:a16="http://schemas.microsoft.com/office/drawing/2014/main" id="{7E2DA0FB-E384-50CD-FC6B-665F66FA6AD8}"/>
                </a:ext>
              </a:extLst>
            </p:cNvPr>
            <p:cNvSpPr/>
            <p:nvPr/>
          </p:nvSpPr>
          <p:spPr>
            <a:xfrm>
              <a:off x="3963655" y="3430282"/>
              <a:ext cx="2812865" cy="8651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D85DF5D0-FEF4-2918-9920-2BEEB516C8D4}"/>
                </a:ext>
              </a:extLst>
            </p:cNvPr>
            <p:cNvPicPr>
              <a:picLocks noChangeAspect="1"/>
            </p:cNvPicPr>
            <p:nvPr/>
          </p:nvPicPr>
          <p:blipFill>
            <a:blip r:embed="rId4"/>
            <a:stretch>
              <a:fillRect/>
            </a:stretch>
          </p:blipFill>
          <p:spPr>
            <a:xfrm>
              <a:off x="3963655" y="3471939"/>
              <a:ext cx="2614485" cy="781856"/>
            </a:xfrm>
            <a:prstGeom prst="rect">
              <a:avLst/>
            </a:prstGeom>
          </p:spPr>
        </p:pic>
        <p:pic>
          <p:nvPicPr>
            <p:cNvPr id="12" name="图片 11">
              <a:extLst>
                <a:ext uri="{FF2B5EF4-FFF2-40B4-BE49-F238E27FC236}">
                  <a16:creationId xmlns:a16="http://schemas.microsoft.com/office/drawing/2014/main" id="{5EACCE64-5884-2099-D506-550410690602}"/>
                </a:ext>
              </a:extLst>
            </p:cNvPr>
            <p:cNvPicPr>
              <a:picLocks noChangeAspect="1"/>
            </p:cNvPicPr>
            <p:nvPr/>
          </p:nvPicPr>
          <p:blipFill>
            <a:blip r:embed="rId5"/>
            <a:stretch>
              <a:fillRect/>
            </a:stretch>
          </p:blipFill>
          <p:spPr>
            <a:xfrm>
              <a:off x="1626864" y="3430282"/>
              <a:ext cx="2253993" cy="865170"/>
            </a:xfrm>
            <a:prstGeom prst="rect">
              <a:avLst/>
            </a:prstGeom>
          </p:spPr>
        </p:pic>
      </p:grpSp>
      <p:sp>
        <p:nvSpPr>
          <p:cNvPr id="14" name="文本框 13">
            <a:extLst>
              <a:ext uri="{FF2B5EF4-FFF2-40B4-BE49-F238E27FC236}">
                <a16:creationId xmlns:a16="http://schemas.microsoft.com/office/drawing/2014/main" id="{69628474-2B35-5813-3764-18C2AD93E4DF}"/>
              </a:ext>
            </a:extLst>
          </p:cNvPr>
          <p:cNvSpPr txBox="1"/>
          <p:nvPr/>
        </p:nvSpPr>
        <p:spPr>
          <a:xfrm>
            <a:off x="6694760" y="3404632"/>
            <a:ext cx="822376" cy="843311"/>
          </a:xfrm>
          <a:prstGeom prst="rect">
            <a:avLst/>
          </a:prstGeom>
          <a:noFill/>
        </p:spPr>
        <p:txBody>
          <a:bodyPr wrap="square" rtlCol="0">
            <a:spAutoFit/>
          </a:bodyPr>
          <a:lstStyle/>
          <a:p>
            <a:endParaRPr kumimoji="1" lang="en-US" altLang="zh-CN" sz="2400" dirty="0">
              <a:latin typeface="Times New Roman" panose="02020603050405020304" pitchFamily="18" charset="0"/>
              <a:cs typeface="Times New Roman" panose="02020603050405020304" pitchFamily="18" charset="0"/>
            </a:endParaRPr>
          </a:p>
          <a:p>
            <a:r>
              <a:rPr kumimoji="1" lang="en-US" altLang="zh-CN" dirty="0">
                <a:latin typeface="+mj-lt"/>
                <a:cs typeface="Times New Roman" panose="02020603050405020304" pitchFamily="18" charset="0"/>
              </a:rPr>
              <a:t>(3)</a:t>
            </a:r>
            <a:endParaRPr lang="en-US" altLang="zh-CN" sz="1100" dirty="0">
              <a:latin typeface="+mj-lt"/>
              <a:cs typeface="Times New Roman" panose="02020603050405020304" pitchFamily="18" charset="0"/>
            </a:endParaRPr>
          </a:p>
        </p:txBody>
      </p:sp>
      <p:sp>
        <p:nvSpPr>
          <p:cNvPr id="3" name="椭圆 2">
            <a:extLst>
              <a:ext uri="{FF2B5EF4-FFF2-40B4-BE49-F238E27FC236}">
                <a16:creationId xmlns:a16="http://schemas.microsoft.com/office/drawing/2014/main" id="{2340B243-6921-1381-70C2-F1751AD4B728}"/>
              </a:ext>
            </a:extLst>
          </p:cNvPr>
          <p:cNvSpPr/>
          <p:nvPr/>
        </p:nvSpPr>
        <p:spPr>
          <a:xfrm>
            <a:off x="4697001" y="4009834"/>
            <a:ext cx="220156" cy="26478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45457761-8D5B-90C4-3248-4172EFA67293}"/>
              </a:ext>
            </a:extLst>
          </p:cNvPr>
          <p:cNvSpPr/>
          <p:nvPr/>
        </p:nvSpPr>
        <p:spPr>
          <a:xfrm>
            <a:off x="6023174" y="3999420"/>
            <a:ext cx="220156" cy="26478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箭头连接符 4">
            <a:extLst>
              <a:ext uri="{FF2B5EF4-FFF2-40B4-BE49-F238E27FC236}">
                <a16:creationId xmlns:a16="http://schemas.microsoft.com/office/drawing/2014/main" id="{0B5E6128-D96B-056A-8AFF-73C0E58FFE5B}"/>
              </a:ext>
            </a:extLst>
          </p:cNvPr>
          <p:cNvCxnSpPr>
            <a:cxnSpLocks/>
          </p:cNvCxnSpPr>
          <p:nvPr/>
        </p:nvCxnSpPr>
        <p:spPr>
          <a:xfrm>
            <a:off x="4896688" y="4231185"/>
            <a:ext cx="385870" cy="20893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C8818139-6654-AA62-A865-2E8791E410E8}"/>
              </a:ext>
            </a:extLst>
          </p:cNvPr>
          <p:cNvCxnSpPr>
            <a:cxnSpLocks/>
          </p:cNvCxnSpPr>
          <p:nvPr/>
        </p:nvCxnSpPr>
        <p:spPr>
          <a:xfrm flipH="1">
            <a:off x="5571744" y="4263319"/>
            <a:ext cx="503741" cy="17679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FE37E2FC-2540-E10E-FC40-B55130328366}"/>
              </a:ext>
            </a:extLst>
          </p:cNvPr>
          <p:cNvSpPr txBox="1"/>
          <p:nvPr/>
        </p:nvSpPr>
        <p:spPr>
          <a:xfrm>
            <a:off x="4338860" y="4323762"/>
            <a:ext cx="2437660" cy="400110"/>
          </a:xfrm>
          <a:prstGeom prst="rect">
            <a:avLst/>
          </a:prstGeom>
          <a:noFill/>
        </p:spPr>
        <p:txBody>
          <a:bodyPr wrap="square" rtlCol="0">
            <a:spAutoFit/>
          </a:bodyPr>
          <a:lstStyle/>
          <a:p>
            <a:r>
              <a:rPr kumimoji="1" lang="en-US" altLang="zh-CN" sz="2000" dirty="0">
                <a:solidFill>
                  <a:srgbClr val="FF0000"/>
                </a:solidFill>
                <a:latin typeface="Times New Roman" panose="02020603050405020304" pitchFamily="18" charset="0"/>
                <a:cs typeface="Times New Roman" panose="02020603050405020304" pitchFamily="18" charset="0"/>
              </a:rPr>
              <a:t> </a:t>
            </a:r>
            <a:r>
              <a:rPr kumimoji="1" lang="en-US" altLang="zh-CN" sz="1400" dirty="0">
                <a:solidFill>
                  <a:srgbClr val="FF0000"/>
                </a:solidFill>
                <a:latin typeface="+mj-lt"/>
                <a:cs typeface="Times New Roman" panose="02020603050405020304" pitchFamily="18" charset="0"/>
              </a:rPr>
              <a:t>Distributed across clients</a:t>
            </a:r>
            <a:endParaRPr kumimoji="1" lang="en-US" altLang="zh-CN" sz="2000" dirty="0">
              <a:solidFill>
                <a:srgbClr val="FF0000"/>
              </a:solidFill>
              <a:latin typeface="+mj-lt"/>
              <a:cs typeface="Times New Roman" panose="02020603050405020304" pitchFamily="18" charset="0"/>
            </a:endParaRPr>
          </a:p>
        </p:txBody>
      </p:sp>
      <p:sp>
        <p:nvSpPr>
          <p:cNvPr id="6" name="椭圆 5">
            <a:extLst>
              <a:ext uri="{FF2B5EF4-FFF2-40B4-BE49-F238E27FC236}">
                <a16:creationId xmlns:a16="http://schemas.microsoft.com/office/drawing/2014/main" id="{B40C2D19-2C2B-1E58-6553-4330DE912888}"/>
              </a:ext>
            </a:extLst>
          </p:cNvPr>
          <p:cNvSpPr/>
          <p:nvPr/>
        </p:nvSpPr>
        <p:spPr>
          <a:xfrm>
            <a:off x="3174305" y="3016577"/>
            <a:ext cx="338060" cy="29931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090BEE53-8196-1CA6-2312-EE92F62F5C5E}"/>
              </a:ext>
            </a:extLst>
          </p:cNvPr>
          <p:cNvSpPr/>
          <p:nvPr/>
        </p:nvSpPr>
        <p:spPr>
          <a:xfrm>
            <a:off x="4032662" y="3016577"/>
            <a:ext cx="338060" cy="29931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2ADD765-1FFC-4500-A7C9-2D0FEBBCC4CB}"/>
              </a:ext>
            </a:extLst>
          </p:cNvPr>
          <p:cNvSpPr/>
          <p:nvPr/>
        </p:nvSpPr>
        <p:spPr>
          <a:xfrm>
            <a:off x="3372792" y="2723765"/>
            <a:ext cx="338060" cy="29931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653D4438-5490-ED81-D388-04C7A16A5D9F}"/>
              </a:ext>
            </a:extLst>
          </p:cNvPr>
          <p:cNvSpPr/>
          <p:nvPr/>
        </p:nvSpPr>
        <p:spPr>
          <a:xfrm>
            <a:off x="4237430" y="2723765"/>
            <a:ext cx="338060" cy="29931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E2E37F80-63C7-EDD2-5C97-4747E446D598}"/>
              </a:ext>
            </a:extLst>
          </p:cNvPr>
          <p:cNvSpPr/>
          <p:nvPr/>
        </p:nvSpPr>
        <p:spPr>
          <a:xfrm>
            <a:off x="5128035" y="2723765"/>
            <a:ext cx="338060" cy="29931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8150423F-018D-9E04-5525-0917F6B43C32}"/>
              </a:ext>
            </a:extLst>
          </p:cNvPr>
          <p:cNvSpPr/>
          <p:nvPr/>
        </p:nvSpPr>
        <p:spPr>
          <a:xfrm>
            <a:off x="5667373" y="2729367"/>
            <a:ext cx="338060" cy="29931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D981F0A7-DC87-8B45-BD5C-AF878F0112E6}"/>
              </a:ext>
            </a:extLst>
          </p:cNvPr>
          <p:cNvSpPr/>
          <p:nvPr/>
        </p:nvSpPr>
        <p:spPr>
          <a:xfrm>
            <a:off x="4914129" y="3016577"/>
            <a:ext cx="338060" cy="29931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B5F64B7B-BDD6-83AF-F53E-7FC817D4A163}"/>
              </a:ext>
            </a:extLst>
          </p:cNvPr>
          <p:cNvSpPr/>
          <p:nvPr/>
        </p:nvSpPr>
        <p:spPr>
          <a:xfrm>
            <a:off x="5476677" y="3016577"/>
            <a:ext cx="338060" cy="29931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Google Shape;71;p14">
            <a:extLst>
              <a:ext uri="{FF2B5EF4-FFF2-40B4-BE49-F238E27FC236}">
                <a16:creationId xmlns:a16="http://schemas.microsoft.com/office/drawing/2014/main" id="{B0665D80-E3F2-F2FC-7677-C73C51D8CACE}"/>
              </a:ext>
            </a:extLst>
          </p:cNvPr>
          <p:cNvSpPr txBox="1">
            <a:spLocks/>
          </p:cNvSpPr>
          <p:nvPr/>
        </p:nvSpPr>
        <p:spPr>
          <a:xfrm>
            <a:off x="0" y="547769"/>
            <a:ext cx="9144000" cy="678156"/>
          </a:xfrm>
          <a:prstGeom prst="rect">
            <a:avLst/>
          </a:prstGeom>
          <a:noFill/>
          <a:ln>
            <a:noFill/>
          </a:ln>
        </p:spPr>
        <p:txBody>
          <a:bodyPr spcFirstLastPara="1" wrap="square" lIns="91425" tIns="91425" rIns="91425" bIns="91425" anchor="t" anchorCtr="0">
            <a:normAutofit fontScale="70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36550">
              <a:lnSpc>
                <a:spcPct val="200000"/>
              </a:lnSpc>
              <a:buSzPts val="1700"/>
              <a:buFont typeface="Arial"/>
              <a:buChar char="-"/>
            </a:pPr>
            <a:r>
              <a:rPr lang="en-US" sz="2200">
                <a:latin typeface="+mj-lt"/>
              </a:rPr>
              <a:t>Finding the optimal split condition of XGBoost trees depends on the </a:t>
            </a:r>
            <a:r>
              <a:rPr lang="en-US" altLang="zh-CN" sz="2200" b="1" i="1">
                <a:latin typeface="+mj-lt"/>
              </a:rPr>
              <a:t>order</a:t>
            </a:r>
            <a:r>
              <a:rPr lang="en-US" altLang="zh-CN" sz="2200">
                <a:latin typeface="+mj-lt"/>
              </a:rPr>
              <a:t> </a:t>
            </a:r>
            <a:r>
              <a:rPr lang="en-US" sz="2200">
                <a:latin typeface="+mj-lt"/>
              </a:rPr>
              <a:t>of the data samples [1]</a:t>
            </a:r>
          </a:p>
          <a:p>
            <a:pPr indent="-336550">
              <a:lnSpc>
                <a:spcPct val="200000"/>
              </a:lnSpc>
              <a:buSzPts val="1700"/>
              <a:buFont typeface="Arial"/>
              <a:buChar char="-"/>
            </a:pPr>
            <a:endParaRPr kumimoji="1" lang="en-US" altLang="zh-CN" sz="1400" dirty="0">
              <a:latin typeface="+mj-lt"/>
              <a:cs typeface="Times New Roman" panose="02020603050405020304" pitchFamily="18" charset="0"/>
            </a:endParaRPr>
          </a:p>
        </p:txBody>
      </p:sp>
      <p:sp>
        <p:nvSpPr>
          <p:cNvPr id="27" name="文本框 26">
            <a:extLst>
              <a:ext uri="{FF2B5EF4-FFF2-40B4-BE49-F238E27FC236}">
                <a16:creationId xmlns:a16="http://schemas.microsoft.com/office/drawing/2014/main" id="{6FA587D1-67AA-A896-6F32-54147447B84F}"/>
              </a:ext>
            </a:extLst>
          </p:cNvPr>
          <p:cNvSpPr txBox="1"/>
          <p:nvPr/>
        </p:nvSpPr>
        <p:spPr>
          <a:xfrm>
            <a:off x="0" y="4932452"/>
            <a:ext cx="8383779" cy="215444"/>
          </a:xfrm>
          <a:prstGeom prst="rect">
            <a:avLst/>
          </a:prstGeom>
          <a:noFill/>
        </p:spPr>
        <p:txBody>
          <a:bodyPr wrap="square" rtlCol="0">
            <a:spAutoFit/>
          </a:bodyPr>
          <a:lstStyle/>
          <a:p>
            <a:r>
              <a:rPr kumimoji="1" lang="en-US" altLang="zh-CN" sz="800" dirty="0">
                <a:latin typeface="+mj-lt"/>
                <a:cs typeface="Times New Roman" panose="02020603050405020304" pitchFamily="18" charset="0"/>
              </a:rPr>
              <a:t>[1] </a:t>
            </a:r>
            <a:r>
              <a:rPr kumimoji="1" lang="en-US" altLang="zh-CN" sz="800" dirty="0" err="1">
                <a:latin typeface="+mj-lt"/>
                <a:cs typeface="Times New Roman" panose="02020603050405020304" pitchFamily="18" charset="0"/>
              </a:rPr>
              <a:t>Zhihua</a:t>
            </a:r>
            <a:r>
              <a:rPr kumimoji="1" lang="en-US" altLang="zh-CN" sz="800" dirty="0">
                <a:latin typeface="+mj-lt"/>
                <a:cs typeface="Times New Roman" panose="02020603050405020304" pitchFamily="18" charset="0"/>
              </a:rPr>
              <a:t> Tian, Rui Zhang, </a:t>
            </a:r>
            <a:r>
              <a:rPr kumimoji="1" lang="en-US" altLang="zh-CN" sz="800" dirty="0" err="1">
                <a:latin typeface="+mj-lt"/>
                <a:cs typeface="Times New Roman" panose="02020603050405020304" pitchFamily="18" charset="0"/>
              </a:rPr>
              <a:t>Xiaoyang</a:t>
            </a:r>
            <a:r>
              <a:rPr kumimoji="1" lang="en-US" altLang="zh-CN" sz="800" dirty="0">
                <a:latin typeface="+mj-lt"/>
                <a:cs typeface="Times New Roman" panose="02020603050405020304" pitchFamily="18" charset="0"/>
              </a:rPr>
              <a:t> Hou, Jian Liu, and </a:t>
            </a:r>
            <a:r>
              <a:rPr kumimoji="1" lang="en-US" altLang="zh-CN" sz="800" dirty="0" err="1">
                <a:latin typeface="+mj-lt"/>
                <a:cs typeface="Times New Roman" panose="02020603050405020304" pitchFamily="18" charset="0"/>
              </a:rPr>
              <a:t>Kui</a:t>
            </a:r>
            <a:r>
              <a:rPr kumimoji="1" lang="en-US" altLang="zh-CN" sz="800" dirty="0">
                <a:latin typeface="+mj-lt"/>
                <a:cs typeface="Times New Roman" panose="02020603050405020304" pitchFamily="18" charset="0"/>
              </a:rPr>
              <a:t> Ren. 2020. </a:t>
            </a:r>
            <a:r>
              <a:rPr kumimoji="1" lang="en-US" altLang="zh-CN" sz="800" dirty="0" err="1">
                <a:latin typeface="+mj-lt"/>
                <a:cs typeface="Times New Roman" panose="02020603050405020304" pitchFamily="18" charset="0"/>
              </a:rPr>
              <a:t>FederBoost</a:t>
            </a:r>
            <a:r>
              <a:rPr kumimoji="1" lang="en-US" altLang="zh-CN" sz="800" dirty="0">
                <a:latin typeface="+mj-lt"/>
                <a:cs typeface="Times New Roman" panose="02020603050405020304" pitchFamily="18" charset="0"/>
              </a:rPr>
              <a:t>: Private Federated Learning for GBDT. </a:t>
            </a:r>
            <a:r>
              <a:rPr kumimoji="1" lang="en-US" altLang="zh-CN" sz="800" dirty="0" err="1">
                <a:latin typeface="+mj-lt"/>
                <a:cs typeface="Times New Roman" panose="02020603050405020304" pitchFamily="18" charset="0"/>
              </a:rPr>
              <a:t>arXiv</a:t>
            </a:r>
            <a:r>
              <a:rPr kumimoji="1" lang="en-US" altLang="zh-CN" sz="800" dirty="0">
                <a:latin typeface="+mj-lt"/>
                <a:cs typeface="Times New Roman" panose="02020603050405020304" pitchFamily="18" charset="0"/>
              </a:rPr>
              <a:t> abs/2011.0</a:t>
            </a:r>
          </a:p>
        </p:txBody>
      </p:sp>
    </p:spTree>
    <p:extLst>
      <p:ext uri="{BB962C8B-B14F-4D97-AF65-F5344CB8AC3E}">
        <p14:creationId xmlns:p14="http://schemas.microsoft.com/office/powerpoint/2010/main" val="303277011"/>
      </p:ext>
    </p:extLst>
  </p:cSld>
  <p:clrMapOvr>
    <a:masterClrMapping/>
  </p:clrMapOvr>
  <mc:AlternateContent xmlns:mc="http://schemas.openxmlformats.org/markup-compatibility/2006" xmlns:p14="http://schemas.microsoft.com/office/powerpoint/2010/main">
    <mc:Choice Requires="p14">
      <p:transition spd="slow" p14:dur="2000" advTm="13138"/>
    </mc:Choice>
    <mc:Fallback xmlns="">
      <p:transition spd="slow" advTm="13138"/>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1684</TotalTime>
  <Words>3362</Words>
  <Application>Microsoft Office PowerPoint</Application>
  <PresentationFormat>全屏显示(16:9)</PresentationFormat>
  <Paragraphs>197</Paragraphs>
  <Slides>21</Slides>
  <Notes>21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21</vt:i4>
      </vt:variant>
    </vt:vector>
  </HeadingPairs>
  <TitlesOfParts>
    <vt:vector size="27" baseType="lpstr">
      <vt:lpstr>Arial</vt:lpstr>
      <vt:lpstr>Cambria Math</vt:lpstr>
      <vt:lpstr>Open Sans Light</vt:lpstr>
      <vt:lpstr>等线</vt:lpstr>
      <vt:lpstr>Times New Roman</vt:lpstr>
      <vt:lpstr>Simple Light</vt:lpstr>
      <vt:lpstr>           Gradient-less Federated Gradient Boosting Trees with Learnable Learning Rates EuroMLSys 2023  Machine Learning Systems Lab University of Cambridge</vt:lpstr>
      <vt:lpstr>Motivations: The need for federated XGBoost</vt:lpstr>
      <vt:lpstr>Horizontal vs. Vertical Federated XGBoost</vt:lpstr>
      <vt:lpstr>Horizontal vs. Vertical Federated XGBoost</vt:lpstr>
      <vt:lpstr>Horizontal setting is more common, but Harder</vt:lpstr>
      <vt:lpstr>Horizontal Setting is more common, but Harder</vt:lpstr>
      <vt:lpstr>Gradients must be shared in horizontal setting</vt:lpstr>
      <vt:lpstr>Gradients must be shared in horizontal setting</vt:lpstr>
      <vt:lpstr>Gradients must be shared in horizontal setting</vt:lpstr>
      <vt:lpstr>Sharing Gradients in the horizontal setting causes two key problems</vt:lpstr>
      <vt:lpstr>Proposed Method --- Can we not rely on sharing gradients?</vt:lpstr>
      <vt:lpstr>Proposed Method --- Can we not rely on sharing gradients?</vt:lpstr>
      <vt:lpstr>Proposed Method --- Learnable learning rate</vt:lpstr>
      <vt:lpstr>Proposed Method --- Learnable learning rate by  interpretable 1-layer 1D CNN</vt:lpstr>
      <vt:lpstr>Proposed Method --- Learnable learning rate by  interpretable 1-layer 1D CNN</vt:lpstr>
      <vt:lpstr>Advantages of FedXGBllr</vt:lpstr>
      <vt:lpstr>Advantages of FedXGBllr</vt:lpstr>
      <vt:lpstr>Experiments</vt:lpstr>
      <vt:lpstr>Experiments</vt:lpstr>
      <vt:lpstr>Ablation Studies</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Federated Gradient Boosting Trees UK-US PETs Prize Challenge (Transforming Financial Crime Prevention) Machine Learning Systems Lab University of Cambridge  https://mlsys.cst.cam.ac.uk/</dc:title>
  <cp:lastModifiedBy>m cy</cp:lastModifiedBy>
  <cp:revision>135</cp:revision>
  <dcterms:modified xsi:type="dcterms:W3CDTF">2023-05-03T13:55:10Z</dcterms:modified>
</cp:coreProperties>
</file>